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diagrams/layout1.xml" ContentType="application/vnd.openxmlformats-officedocument.drawingml.diagram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287" r:id="rId2"/>
    <p:sldId id="288" r:id="rId3"/>
    <p:sldId id="289" r:id="rId4"/>
    <p:sldId id="290" r:id="rId5"/>
    <p:sldId id="291" r:id="rId6"/>
    <p:sldId id="292" r:id="rId7"/>
    <p:sldId id="293" r:id="rId8"/>
    <p:sldId id="294" r:id="rId9"/>
    <p:sldId id="295" r:id="rId10"/>
    <p:sldId id="296" r:id="rId11"/>
    <p:sldId id="297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250E961-83DF-40D7-873D-08F7D8E0CAD5}" type="doc">
      <dgm:prSet loTypeId="urn:microsoft.com/office/officeart/2005/8/layout/cycle5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689D5ACF-29EB-438D-B78E-0C35E17003C1}">
      <dgm:prSet phldrT="[Text]" custT="1"/>
      <dgm:spPr>
        <a:solidFill>
          <a:srgbClr val="FFFF00"/>
        </a:solidFill>
      </dgm:spPr>
      <dgm:t>
        <a:bodyPr/>
        <a:lstStyle/>
        <a:p>
          <a:r>
            <a:rPr lang="en-US" sz="3600" b="1" dirty="0" smtClean="0">
              <a:solidFill>
                <a:schemeClr val="tx1"/>
              </a:solidFill>
            </a:rPr>
            <a:t>I</a:t>
          </a:r>
          <a:r>
            <a:rPr lang="en-US" sz="2800" dirty="0" smtClean="0">
              <a:solidFill>
                <a:schemeClr val="tx1"/>
              </a:solidFill>
            </a:rPr>
            <a:t>nitiate</a:t>
          </a:r>
          <a:endParaRPr lang="en-US" sz="2800" dirty="0">
            <a:solidFill>
              <a:schemeClr val="tx1"/>
            </a:solidFill>
          </a:endParaRPr>
        </a:p>
      </dgm:t>
    </dgm:pt>
    <dgm:pt modelId="{2EC5C074-1FE9-490A-87EC-6F585209CA5C}" type="parTrans" cxnId="{81494D57-24C1-4CD3-AA73-28390FD3E022}">
      <dgm:prSet/>
      <dgm:spPr/>
      <dgm:t>
        <a:bodyPr/>
        <a:lstStyle/>
        <a:p>
          <a:endParaRPr lang="en-US"/>
        </a:p>
      </dgm:t>
    </dgm:pt>
    <dgm:pt modelId="{064AB91F-0B0F-4C1D-AAE8-DC87B3EEB06B}" type="sibTrans" cxnId="{81494D57-24C1-4CD3-AA73-28390FD3E022}">
      <dgm:prSet/>
      <dgm:spPr/>
      <dgm:t>
        <a:bodyPr/>
        <a:lstStyle/>
        <a:p>
          <a:endParaRPr lang="en-US"/>
        </a:p>
      </dgm:t>
    </dgm:pt>
    <dgm:pt modelId="{B7BBDE9E-C84F-42E7-BE38-63F8E1042321}">
      <dgm:prSet phldrT="[Text]" custT="1"/>
      <dgm:spPr>
        <a:solidFill>
          <a:srgbClr val="FFC000"/>
        </a:solidFill>
      </dgm:spPr>
      <dgm:t>
        <a:bodyPr/>
        <a:lstStyle/>
        <a:p>
          <a:r>
            <a:rPr lang="en-US" sz="3600" b="1" dirty="0" smtClean="0">
              <a:solidFill>
                <a:schemeClr val="tx1"/>
              </a:solidFill>
            </a:rPr>
            <a:t>A</a:t>
          </a:r>
          <a:r>
            <a:rPr lang="en-US" sz="2800" dirty="0" smtClean="0">
              <a:solidFill>
                <a:schemeClr val="tx1"/>
              </a:solidFill>
            </a:rPr>
            <a:t>ssess</a:t>
          </a:r>
          <a:endParaRPr lang="en-US" sz="2800" dirty="0">
            <a:solidFill>
              <a:schemeClr val="tx1"/>
            </a:solidFill>
          </a:endParaRPr>
        </a:p>
      </dgm:t>
    </dgm:pt>
    <dgm:pt modelId="{030F5EE2-2309-4BC1-8761-11A0E2E0E17C}" type="parTrans" cxnId="{B95AD7EB-D9B1-4D21-8880-92989EF50C42}">
      <dgm:prSet/>
      <dgm:spPr/>
      <dgm:t>
        <a:bodyPr/>
        <a:lstStyle/>
        <a:p>
          <a:endParaRPr lang="en-US"/>
        </a:p>
      </dgm:t>
    </dgm:pt>
    <dgm:pt modelId="{8236B0EB-1DC5-4338-BB53-F22E6AA8E67E}" type="sibTrans" cxnId="{B95AD7EB-D9B1-4D21-8880-92989EF50C42}">
      <dgm:prSet/>
      <dgm:spPr/>
      <dgm:t>
        <a:bodyPr/>
        <a:lstStyle/>
        <a:p>
          <a:endParaRPr lang="en-US"/>
        </a:p>
      </dgm:t>
    </dgm:pt>
    <dgm:pt modelId="{5753C2C0-F705-4DE5-84B3-418814E0E024}">
      <dgm:prSet phldrT="[Text]" custT="1"/>
      <dgm:spPr/>
      <dgm:t>
        <a:bodyPr/>
        <a:lstStyle/>
        <a:p>
          <a:r>
            <a:rPr lang="en-US" sz="3600" b="1" dirty="0" smtClean="0">
              <a:solidFill>
                <a:schemeClr val="tx1"/>
              </a:solidFill>
            </a:rPr>
            <a:t>C</a:t>
          </a:r>
          <a:r>
            <a:rPr lang="en-US" sz="2800" dirty="0" smtClean="0">
              <a:solidFill>
                <a:schemeClr val="bg1"/>
              </a:solidFill>
            </a:rPr>
            <a:t>onsider</a:t>
          </a:r>
          <a:endParaRPr lang="en-US" sz="2800" dirty="0">
            <a:solidFill>
              <a:schemeClr val="bg1"/>
            </a:solidFill>
          </a:endParaRPr>
        </a:p>
      </dgm:t>
    </dgm:pt>
    <dgm:pt modelId="{6EACDC3D-B2F9-4A74-8A5E-9568467D8B97}" type="parTrans" cxnId="{59CC317E-0ADD-4A7C-925D-AFA889FCE21F}">
      <dgm:prSet/>
      <dgm:spPr/>
      <dgm:t>
        <a:bodyPr/>
        <a:lstStyle/>
        <a:p>
          <a:endParaRPr lang="en-US"/>
        </a:p>
      </dgm:t>
    </dgm:pt>
    <dgm:pt modelId="{CA12FE8A-EE85-4FB1-AB82-D8A7B2453D6F}" type="sibTrans" cxnId="{59CC317E-0ADD-4A7C-925D-AFA889FCE21F}">
      <dgm:prSet/>
      <dgm:spPr/>
      <dgm:t>
        <a:bodyPr/>
        <a:lstStyle/>
        <a:p>
          <a:endParaRPr lang="en-US" sz="2400"/>
        </a:p>
      </dgm:t>
    </dgm:pt>
    <dgm:pt modelId="{EEF4DC39-A49E-429A-8A2C-0D35C200248D}">
      <dgm:prSet phldrT="[Text]" custT="1"/>
      <dgm:spPr>
        <a:solidFill>
          <a:srgbClr val="92D050"/>
        </a:solidFill>
      </dgm:spPr>
      <dgm:t>
        <a:bodyPr/>
        <a:lstStyle/>
        <a:p>
          <a:r>
            <a:rPr lang="en-US" sz="3600" b="1" dirty="0" smtClean="0">
              <a:solidFill>
                <a:schemeClr val="tx1"/>
              </a:solidFill>
            </a:rPr>
            <a:t>T</a:t>
          </a:r>
          <a:r>
            <a:rPr lang="en-US" sz="2800" dirty="0" smtClean="0">
              <a:solidFill>
                <a:schemeClr val="tx1"/>
              </a:solidFill>
            </a:rPr>
            <a:t>ranslate</a:t>
          </a:r>
          <a:endParaRPr lang="en-US" sz="2800" dirty="0">
            <a:solidFill>
              <a:schemeClr val="tx1"/>
            </a:solidFill>
          </a:endParaRPr>
        </a:p>
      </dgm:t>
    </dgm:pt>
    <dgm:pt modelId="{FAE6452C-4FCC-4270-8977-DEAFA6013C6D}" type="parTrans" cxnId="{D2122C86-C049-44F4-BFC5-2495104A9264}">
      <dgm:prSet/>
      <dgm:spPr/>
      <dgm:t>
        <a:bodyPr/>
        <a:lstStyle/>
        <a:p>
          <a:endParaRPr lang="en-US"/>
        </a:p>
      </dgm:t>
    </dgm:pt>
    <dgm:pt modelId="{D4908F84-5858-47C6-AB5E-6A0BBCA15B01}" type="sibTrans" cxnId="{D2122C86-C049-44F4-BFC5-2495104A9264}">
      <dgm:prSet/>
      <dgm:spPr/>
      <dgm:t>
        <a:bodyPr/>
        <a:lstStyle/>
        <a:p>
          <a:endParaRPr lang="en-US" sz="3600"/>
        </a:p>
      </dgm:t>
    </dgm:pt>
    <dgm:pt modelId="{812A172F-8FF1-41B3-B513-05FB52F96939}" type="pres">
      <dgm:prSet presAssocID="{9250E961-83DF-40D7-873D-08F7D8E0CAD5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4F55D26E-A8AE-4D73-A09B-CF9F2ED2AAD3}" type="pres">
      <dgm:prSet presAssocID="{689D5ACF-29EB-438D-B78E-0C35E17003C1}" presName="node" presStyleLbl="node1" presStyleIdx="0" presStyleCnt="4" custRadScaleRad="6988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FFCA158-F272-4D39-A3CC-017FB07CBDC2}" type="pres">
      <dgm:prSet presAssocID="{689D5ACF-29EB-438D-B78E-0C35E17003C1}" presName="spNode" presStyleCnt="0"/>
      <dgm:spPr/>
    </dgm:pt>
    <dgm:pt modelId="{F6EF3C36-4FE4-4D2A-8C73-32DF4C721B86}" type="pres">
      <dgm:prSet presAssocID="{064AB91F-0B0F-4C1D-AAE8-DC87B3EEB06B}" presName="sibTrans" presStyleLbl="sibTrans1D1" presStyleIdx="0" presStyleCnt="4"/>
      <dgm:spPr/>
      <dgm:t>
        <a:bodyPr/>
        <a:lstStyle/>
        <a:p>
          <a:endParaRPr lang="en-US"/>
        </a:p>
      </dgm:t>
    </dgm:pt>
    <dgm:pt modelId="{574EFB99-BF3B-4CAC-A01B-3577FBA57FDD}" type="pres">
      <dgm:prSet presAssocID="{B7BBDE9E-C84F-42E7-BE38-63F8E1042321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10E33AC-02F9-4F6D-B5E3-2D3EDC5E0299}" type="pres">
      <dgm:prSet presAssocID="{B7BBDE9E-C84F-42E7-BE38-63F8E1042321}" presName="spNode" presStyleCnt="0"/>
      <dgm:spPr/>
    </dgm:pt>
    <dgm:pt modelId="{CBE46A35-D29A-4513-9E1C-E31FB349612F}" type="pres">
      <dgm:prSet presAssocID="{8236B0EB-1DC5-4338-BB53-F22E6AA8E67E}" presName="sibTrans" presStyleLbl="sibTrans1D1" presStyleIdx="1" presStyleCnt="4"/>
      <dgm:spPr/>
      <dgm:t>
        <a:bodyPr/>
        <a:lstStyle/>
        <a:p>
          <a:endParaRPr lang="en-US"/>
        </a:p>
      </dgm:t>
    </dgm:pt>
    <dgm:pt modelId="{A1DA1BA0-F159-4460-9EAB-C799706868EC}" type="pres">
      <dgm:prSet presAssocID="{5753C2C0-F705-4DE5-84B3-418814E0E024}" presName="node" presStyleLbl="node1" presStyleIdx="2" presStyleCnt="4" custScaleX="122566" custRadScaleRad="77161" custRadScaleInc="-1070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4B27D8F-4920-4E82-AA4B-2DB816ABBB7E}" type="pres">
      <dgm:prSet presAssocID="{5753C2C0-F705-4DE5-84B3-418814E0E024}" presName="spNode" presStyleCnt="0"/>
      <dgm:spPr/>
    </dgm:pt>
    <dgm:pt modelId="{47990274-9993-4089-94BC-6E6297287B24}" type="pres">
      <dgm:prSet presAssocID="{CA12FE8A-EE85-4FB1-AB82-D8A7B2453D6F}" presName="sibTrans" presStyleLbl="sibTrans1D1" presStyleIdx="2" presStyleCnt="4"/>
      <dgm:spPr/>
      <dgm:t>
        <a:bodyPr/>
        <a:lstStyle/>
        <a:p>
          <a:endParaRPr lang="en-US"/>
        </a:p>
      </dgm:t>
    </dgm:pt>
    <dgm:pt modelId="{914A8F17-0C73-488F-8954-8D1962CAB54F}" type="pres">
      <dgm:prSet presAssocID="{EEF4DC39-A49E-429A-8A2C-0D35C200248D}" presName="node" presStyleLbl="node1" presStyleIdx="3" presStyleCnt="4" custScaleX="12395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5EBFAB4-53DC-4F27-8E3A-FBF6C21E9880}" type="pres">
      <dgm:prSet presAssocID="{EEF4DC39-A49E-429A-8A2C-0D35C200248D}" presName="spNode" presStyleCnt="0"/>
      <dgm:spPr/>
    </dgm:pt>
    <dgm:pt modelId="{3A8A6A6D-676D-4C15-A922-2DE11D1243D0}" type="pres">
      <dgm:prSet presAssocID="{D4908F84-5858-47C6-AB5E-6A0BBCA15B01}" presName="sibTrans" presStyleLbl="sibTrans1D1" presStyleIdx="3" presStyleCnt="4"/>
      <dgm:spPr/>
      <dgm:t>
        <a:bodyPr/>
        <a:lstStyle/>
        <a:p>
          <a:endParaRPr lang="en-US"/>
        </a:p>
      </dgm:t>
    </dgm:pt>
  </dgm:ptLst>
  <dgm:cxnLst>
    <dgm:cxn modelId="{D2122C86-C049-44F4-BFC5-2495104A9264}" srcId="{9250E961-83DF-40D7-873D-08F7D8E0CAD5}" destId="{EEF4DC39-A49E-429A-8A2C-0D35C200248D}" srcOrd="3" destOrd="0" parTransId="{FAE6452C-4FCC-4270-8977-DEAFA6013C6D}" sibTransId="{D4908F84-5858-47C6-AB5E-6A0BBCA15B01}"/>
    <dgm:cxn modelId="{59CC317E-0ADD-4A7C-925D-AFA889FCE21F}" srcId="{9250E961-83DF-40D7-873D-08F7D8E0CAD5}" destId="{5753C2C0-F705-4DE5-84B3-418814E0E024}" srcOrd="2" destOrd="0" parTransId="{6EACDC3D-B2F9-4A74-8A5E-9568467D8B97}" sibTransId="{CA12FE8A-EE85-4FB1-AB82-D8A7B2453D6F}"/>
    <dgm:cxn modelId="{276938CF-BDDC-4725-BAAF-B63F5D30F455}" type="presOf" srcId="{9250E961-83DF-40D7-873D-08F7D8E0CAD5}" destId="{812A172F-8FF1-41B3-B513-05FB52F96939}" srcOrd="0" destOrd="0" presId="urn:microsoft.com/office/officeart/2005/8/layout/cycle5"/>
    <dgm:cxn modelId="{E29FF401-27D0-46FD-B141-72AD8182030F}" type="presOf" srcId="{CA12FE8A-EE85-4FB1-AB82-D8A7B2453D6F}" destId="{47990274-9993-4089-94BC-6E6297287B24}" srcOrd="0" destOrd="0" presId="urn:microsoft.com/office/officeart/2005/8/layout/cycle5"/>
    <dgm:cxn modelId="{B6524835-EEC9-4655-991F-8D7CA5A4D029}" type="presOf" srcId="{B7BBDE9E-C84F-42E7-BE38-63F8E1042321}" destId="{574EFB99-BF3B-4CAC-A01B-3577FBA57FDD}" srcOrd="0" destOrd="0" presId="urn:microsoft.com/office/officeart/2005/8/layout/cycle5"/>
    <dgm:cxn modelId="{52B4D3ED-B4D5-4A3C-86DB-8EE9CBEBEC78}" type="presOf" srcId="{689D5ACF-29EB-438D-B78E-0C35E17003C1}" destId="{4F55D26E-A8AE-4D73-A09B-CF9F2ED2AAD3}" srcOrd="0" destOrd="0" presId="urn:microsoft.com/office/officeart/2005/8/layout/cycle5"/>
    <dgm:cxn modelId="{70937CC2-E3A2-4037-9EE1-132B59C47B06}" type="presOf" srcId="{064AB91F-0B0F-4C1D-AAE8-DC87B3EEB06B}" destId="{F6EF3C36-4FE4-4D2A-8C73-32DF4C721B86}" srcOrd="0" destOrd="0" presId="urn:microsoft.com/office/officeart/2005/8/layout/cycle5"/>
    <dgm:cxn modelId="{B72C923B-6BCF-40FB-933C-0CA991D9E76F}" type="presOf" srcId="{8236B0EB-1DC5-4338-BB53-F22E6AA8E67E}" destId="{CBE46A35-D29A-4513-9E1C-E31FB349612F}" srcOrd="0" destOrd="0" presId="urn:microsoft.com/office/officeart/2005/8/layout/cycle5"/>
    <dgm:cxn modelId="{B95AD7EB-D9B1-4D21-8880-92989EF50C42}" srcId="{9250E961-83DF-40D7-873D-08F7D8E0CAD5}" destId="{B7BBDE9E-C84F-42E7-BE38-63F8E1042321}" srcOrd="1" destOrd="0" parTransId="{030F5EE2-2309-4BC1-8761-11A0E2E0E17C}" sibTransId="{8236B0EB-1DC5-4338-BB53-F22E6AA8E67E}"/>
    <dgm:cxn modelId="{9D3354F1-19C6-4E0A-A394-786C27237EBE}" type="presOf" srcId="{D4908F84-5858-47C6-AB5E-6A0BBCA15B01}" destId="{3A8A6A6D-676D-4C15-A922-2DE11D1243D0}" srcOrd="0" destOrd="0" presId="urn:microsoft.com/office/officeart/2005/8/layout/cycle5"/>
    <dgm:cxn modelId="{645BD2EE-4B47-4D5C-9AF0-0158DFC78476}" type="presOf" srcId="{5753C2C0-F705-4DE5-84B3-418814E0E024}" destId="{A1DA1BA0-F159-4460-9EAB-C799706868EC}" srcOrd="0" destOrd="0" presId="urn:microsoft.com/office/officeart/2005/8/layout/cycle5"/>
    <dgm:cxn modelId="{A84E4F3F-1D63-4409-8C73-0CB25633D8AD}" type="presOf" srcId="{EEF4DC39-A49E-429A-8A2C-0D35C200248D}" destId="{914A8F17-0C73-488F-8954-8D1962CAB54F}" srcOrd="0" destOrd="0" presId="urn:microsoft.com/office/officeart/2005/8/layout/cycle5"/>
    <dgm:cxn modelId="{81494D57-24C1-4CD3-AA73-28390FD3E022}" srcId="{9250E961-83DF-40D7-873D-08F7D8E0CAD5}" destId="{689D5ACF-29EB-438D-B78E-0C35E17003C1}" srcOrd="0" destOrd="0" parTransId="{2EC5C074-1FE9-490A-87EC-6F585209CA5C}" sibTransId="{064AB91F-0B0F-4C1D-AAE8-DC87B3EEB06B}"/>
    <dgm:cxn modelId="{02B91A30-EEA4-4D4E-981C-E560088DCB8B}" type="presParOf" srcId="{812A172F-8FF1-41B3-B513-05FB52F96939}" destId="{4F55D26E-A8AE-4D73-A09B-CF9F2ED2AAD3}" srcOrd="0" destOrd="0" presId="urn:microsoft.com/office/officeart/2005/8/layout/cycle5"/>
    <dgm:cxn modelId="{D794B73F-91B4-444B-BDC1-564F4B3B10B7}" type="presParOf" srcId="{812A172F-8FF1-41B3-B513-05FB52F96939}" destId="{4FFCA158-F272-4D39-A3CC-017FB07CBDC2}" srcOrd="1" destOrd="0" presId="urn:microsoft.com/office/officeart/2005/8/layout/cycle5"/>
    <dgm:cxn modelId="{9FF5E35B-EB1C-4F1D-982C-2E23DE17FB12}" type="presParOf" srcId="{812A172F-8FF1-41B3-B513-05FB52F96939}" destId="{F6EF3C36-4FE4-4D2A-8C73-32DF4C721B86}" srcOrd="2" destOrd="0" presId="urn:microsoft.com/office/officeart/2005/8/layout/cycle5"/>
    <dgm:cxn modelId="{AE78688E-04FB-456B-8EF7-0A7D5D489FEF}" type="presParOf" srcId="{812A172F-8FF1-41B3-B513-05FB52F96939}" destId="{574EFB99-BF3B-4CAC-A01B-3577FBA57FDD}" srcOrd="3" destOrd="0" presId="urn:microsoft.com/office/officeart/2005/8/layout/cycle5"/>
    <dgm:cxn modelId="{88543959-98A3-43E1-8C29-7D7E660D760C}" type="presParOf" srcId="{812A172F-8FF1-41B3-B513-05FB52F96939}" destId="{510E33AC-02F9-4F6D-B5E3-2D3EDC5E0299}" srcOrd="4" destOrd="0" presId="urn:microsoft.com/office/officeart/2005/8/layout/cycle5"/>
    <dgm:cxn modelId="{F4C15453-6FDB-4413-BD97-2AB0A934B88B}" type="presParOf" srcId="{812A172F-8FF1-41B3-B513-05FB52F96939}" destId="{CBE46A35-D29A-4513-9E1C-E31FB349612F}" srcOrd="5" destOrd="0" presId="urn:microsoft.com/office/officeart/2005/8/layout/cycle5"/>
    <dgm:cxn modelId="{A38B45AA-3903-49C1-97AE-1CF5334C6928}" type="presParOf" srcId="{812A172F-8FF1-41B3-B513-05FB52F96939}" destId="{A1DA1BA0-F159-4460-9EAB-C799706868EC}" srcOrd="6" destOrd="0" presId="urn:microsoft.com/office/officeart/2005/8/layout/cycle5"/>
    <dgm:cxn modelId="{691174C0-5A53-4188-BBB1-19E7E2138E15}" type="presParOf" srcId="{812A172F-8FF1-41B3-B513-05FB52F96939}" destId="{D4B27D8F-4920-4E82-AA4B-2DB816ABBB7E}" srcOrd="7" destOrd="0" presId="urn:microsoft.com/office/officeart/2005/8/layout/cycle5"/>
    <dgm:cxn modelId="{07748D2A-D66A-4622-96C7-09FDC0B9DFD0}" type="presParOf" srcId="{812A172F-8FF1-41B3-B513-05FB52F96939}" destId="{47990274-9993-4089-94BC-6E6297287B24}" srcOrd="8" destOrd="0" presId="urn:microsoft.com/office/officeart/2005/8/layout/cycle5"/>
    <dgm:cxn modelId="{0611BD7D-362A-490F-A929-CC762A957863}" type="presParOf" srcId="{812A172F-8FF1-41B3-B513-05FB52F96939}" destId="{914A8F17-0C73-488F-8954-8D1962CAB54F}" srcOrd="9" destOrd="0" presId="urn:microsoft.com/office/officeart/2005/8/layout/cycle5"/>
    <dgm:cxn modelId="{A4244190-761B-4AC4-A8A1-F4B2FF8CFE6A}" type="presParOf" srcId="{812A172F-8FF1-41B3-B513-05FB52F96939}" destId="{65EBFAB4-53DC-4F27-8E3A-FBF6C21E9880}" srcOrd="10" destOrd="0" presId="urn:microsoft.com/office/officeart/2005/8/layout/cycle5"/>
    <dgm:cxn modelId="{BC0EFC23-7AA6-43D9-BB5A-297068EF32B6}" type="presParOf" srcId="{812A172F-8FF1-41B3-B513-05FB52F96939}" destId="{3A8A6A6D-676D-4C15-A922-2DE11D1243D0}" srcOrd="11" destOrd="0" presId="urn:microsoft.com/office/officeart/2005/8/layout/cycle5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4F55D26E-A8AE-4D73-A09B-CF9F2ED2AAD3}">
      <dsp:nvSpPr>
        <dsp:cNvPr id="0" name=""/>
        <dsp:cNvSpPr/>
      </dsp:nvSpPr>
      <dsp:spPr>
        <a:xfrm>
          <a:off x="2668013" y="532599"/>
          <a:ext cx="1642467" cy="1067603"/>
        </a:xfrm>
        <a:prstGeom prst="roundRect">
          <a:avLst/>
        </a:prstGeom>
        <a:solidFill>
          <a:srgbClr val="FFFF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b="1" kern="1200" dirty="0" smtClean="0">
              <a:solidFill>
                <a:schemeClr val="tx1"/>
              </a:solidFill>
            </a:rPr>
            <a:t>I</a:t>
          </a:r>
          <a:r>
            <a:rPr lang="en-US" sz="2800" kern="1200" dirty="0" smtClean="0">
              <a:solidFill>
                <a:schemeClr val="tx1"/>
              </a:solidFill>
            </a:rPr>
            <a:t>nitiate</a:t>
          </a:r>
          <a:endParaRPr lang="en-US" sz="2800" kern="1200" dirty="0">
            <a:solidFill>
              <a:schemeClr val="tx1"/>
            </a:solidFill>
          </a:endParaRPr>
        </a:p>
      </dsp:txBody>
      <dsp:txXfrm>
        <a:off x="2668013" y="532599"/>
        <a:ext cx="1642467" cy="1067603"/>
      </dsp:txXfrm>
    </dsp:sp>
    <dsp:sp modelId="{F6EF3C36-4FE4-4D2A-8C73-32DF4C721B86}">
      <dsp:nvSpPr>
        <dsp:cNvPr id="0" name=""/>
        <dsp:cNvSpPr/>
      </dsp:nvSpPr>
      <dsp:spPr>
        <a:xfrm>
          <a:off x="2282104" y="1359905"/>
          <a:ext cx="3526748" cy="3526748"/>
        </a:xfrm>
        <a:custGeom>
          <a:avLst/>
          <a:gdLst/>
          <a:ahLst/>
          <a:cxnLst/>
          <a:rect l="0" t="0" r="0" b="0"/>
          <a:pathLst>
            <a:path>
              <a:moveTo>
                <a:pt x="2212710" y="58209"/>
              </a:moveTo>
              <a:arcTo wR="1763374" hR="1763374" stAng="17085761" swAng="1124053"/>
            </a:path>
          </a:pathLst>
        </a:custGeom>
        <a:noFill/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74EFB99-BF3B-4CAC-A01B-3577FBA57FDD}">
      <dsp:nvSpPr>
        <dsp:cNvPr id="0" name=""/>
        <dsp:cNvSpPr/>
      </dsp:nvSpPr>
      <dsp:spPr>
        <a:xfrm>
          <a:off x="4431387" y="1764898"/>
          <a:ext cx="1642467" cy="1067603"/>
        </a:xfrm>
        <a:prstGeom prst="roundRect">
          <a:avLst/>
        </a:prstGeom>
        <a:solidFill>
          <a:srgbClr val="FFC0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b="1" kern="1200" dirty="0" smtClean="0">
              <a:solidFill>
                <a:schemeClr val="tx1"/>
              </a:solidFill>
            </a:rPr>
            <a:t>A</a:t>
          </a:r>
          <a:r>
            <a:rPr lang="en-US" sz="2800" kern="1200" dirty="0" smtClean="0">
              <a:solidFill>
                <a:schemeClr val="tx1"/>
              </a:solidFill>
            </a:rPr>
            <a:t>ssess</a:t>
          </a:r>
          <a:endParaRPr lang="en-US" sz="2800" kern="1200" dirty="0">
            <a:solidFill>
              <a:schemeClr val="tx1"/>
            </a:solidFill>
          </a:endParaRPr>
        </a:p>
      </dsp:txBody>
      <dsp:txXfrm>
        <a:off x="4431387" y="1764898"/>
        <a:ext cx="1642467" cy="1067603"/>
      </dsp:txXfrm>
    </dsp:sp>
    <dsp:sp modelId="{CBE46A35-D29A-4513-9E1C-E31FB349612F}">
      <dsp:nvSpPr>
        <dsp:cNvPr id="0" name=""/>
        <dsp:cNvSpPr/>
      </dsp:nvSpPr>
      <dsp:spPr>
        <a:xfrm>
          <a:off x="2350210" y="-342863"/>
          <a:ext cx="3526748" cy="3526748"/>
        </a:xfrm>
        <a:custGeom>
          <a:avLst/>
          <a:gdLst/>
          <a:ahLst/>
          <a:cxnLst/>
          <a:rect l="0" t="0" r="0" b="0"/>
          <a:pathLst>
            <a:path>
              <a:moveTo>
                <a:pt x="2710212" y="3250985"/>
              </a:moveTo>
              <a:arcTo wR="1763374" hR="1763374" stAng="3451439" swAng="786122"/>
            </a:path>
          </a:pathLst>
        </a:custGeom>
        <a:noFill/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1DA1BA0-F159-4460-9EAB-C799706868EC}">
      <dsp:nvSpPr>
        <dsp:cNvPr id="0" name=""/>
        <dsp:cNvSpPr/>
      </dsp:nvSpPr>
      <dsp:spPr>
        <a:xfrm>
          <a:off x="2558890" y="3123400"/>
          <a:ext cx="2013106" cy="106760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b="1" kern="1200" dirty="0" smtClean="0">
              <a:solidFill>
                <a:schemeClr val="tx1"/>
              </a:solidFill>
            </a:rPr>
            <a:t>C</a:t>
          </a:r>
          <a:r>
            <a:rPr lang="en-US" sz="2800" kern="1200" dirty="0" smtClean="0">
              <a:solidFill>
                <a:schemeClr val="bg1"/>
              </a:solidFill>
            </a:rPr>
            <a:t>onsider</a:t>
          </a:r>
          <a:endParaRPr lang="en-US" sz="2800" kern="1200" dirty="0">
            <a:solidFill>
              <a:schemeClr val="bg1"/>
            </a:solidFill>
          </a:endParaRPr>
        </a:p>
      </dsp:txBody>
      <dsp:txXfrm>
        <a:off x="2558890" y="3123400"/>
        <a:ext cx="2013106" cy="1067603"/>
      </dsp:txXfrm>
    </dsp:sp>
    <dsp:sp modelId="{47990274-9993-4089-94BC-6E6297287B24}">
      <dsp:nvSpPr>
        <dsp:cNvPr id="0" name=""/>
        <dsp:cNvSpPr/>
      </dsp:nvSpPr>
      <dsp:spPr>
        <a:xfrm>
          <a:off x="1311611" y="-157973"/>
          <a:ext cx="3526748" cy="3526748"/>
        </a:xfrm>
        <a:custGeom>
          <a:avLst/>
          <a:gdLst/>
          <a:ahLst/>
          <a:cxnLst/>
          <a:rect l="0" t="0" r="0" b="0"/>
          <a:pathLst>
            <a:path>
              <a:moveTo>
                <a:pt x="1081911" y="3389749"/>
              </a:moveTo>
              <a:arcTo wR="1763374" hR="1763374" stAng="6764042" swAng="1047151"/>
            </a:path>
          </a:pathLst>
        </a:custGeom>
        <a:noFill/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14A8F17-0C73-488F-8954-8D1962CAB54F}">
      <dsp:nvSpPr>
        <dsp:cNvPr id="0" name=""/>
        <dsp:cNvSpPr/>
      </dsp:nvSpPr>
      <dsp:spPr>
        <a:xfrm>
          <a:off x="707945" y="1764898"/>
          <a:ext cx="2035854" cy="1067603"/>
        </a:xfrm>
        <a:prstGeom prst="roundRect">
          <a:avLst/>
        </a:prstGeom>
        <a:solidFill>
          <a:srgbClr val="92D05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b="1" kern="1200" dirty="0" smtClean="0">
              <a:solidFill>
                <a:schemeClr val="tx1"/>
              </a:solidFill>
            </a:rPr>
            <a:t>T</a:t>
          </a:r>
          <a:r>
            <a:rPr lang="en-US" sz="2800" kern="1200" dirty="0" smtClean="0">
              <a:solidFill>
                <a:schemeClr val="tx1"/>
              </a:solidFill>
            </a:rPr>
            <a:t>ranslate</a:t>
          </a:r>
          <a:endParaRPr lang="en-US" sz="2800" kern="1200" dirty="0">
            <a:solidFill>
              <a:schemeClr val="tx1"/>
            </a:solidFill>
          </a:endParaRPr>
        </a:p>
      </dsp:txBody>
      <dsp:txXfrm>
        <a:off x="707945" y="1764898"/>
        <a:ext cx="2035854" cy="1067603"/>
      </dsp:txXfrm>
    </dsp:sp>
    <dsp:sp modelId="{3A8A6A6D-676D-4C15-A922-2DE11D1243D0}">
      <dsp:nvSpPr>
        <dsp:cNvPr id="0" name=""/>
        <dsp:cNvSpPr/>
      </dsp:nvSpPr>
      <dsp:spPr>
        <a:xfrm>
          <a:off x="1169640" y="1359905"/>
          <a:ext cx="3526748" cy="3526748"/>
        </a:xfrm>
        <a:custGeom>
          <a:avLst/>
          <a:gdLst/>
          <a:ahLst/>
          <a:cxnLst/>
          <a:rect l="0" t="0" r="0" b="0"/>
          <a:pathLst>
            <a:path>
              <a:moveTo>
                <a:pt x="790181" y="292869"/>
              </a:moveTo>
              <a:arcTo wR="1763374" hR="1763374" stAng="14190185" swAng="1124053"/>
            </a:path>
          </a:pathLst>
        </a:custGeom>
        <a:noFill/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5">
  <dgm:title val=""/>
  <dgm:desc val=""/>
  <dgm:catLst>
    <dgm:cat type="cycle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func="var" arg="dir" op="equ" val="norm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op="equ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if>
      <dgm:else name="Name11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fact="-1"/>
          <dgm:constr type="diam" for="ch" refType="diam" op="equ" fact="-1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else>
    </dgm:choose>
    <dgm:ruleLst/>
    <dgm:forEach name="Name12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/>
        </dgm:shape>
        <dgm:presOf axis="desOrSelf" ptType="node"/>
        <dgm:constrLst>
          <dgm:constr type="h" refType="w" fact="0.65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choose name="Name13">
        <dgm:if name="Name14" axis="par ch" ptType="doc node" func="cnt" op="gt" val="1">
          <dgm:layoutNode name="spNode">
            <dgm:alg type="sp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</dgm:constrLst>
            <dgm:ruleLst/>
          </dgm:layoutNode>
          <dgm:forEach name="Name15" axis="followSib" ptType="sibTrans" hideLastTrans="0" cnt="1">
            <dgm:layoutNode name="sibTrans">
              <dgm:alg type="conn">
                <dgm:param type="dim" val="1D"/>
                <dgm:param type="connRout" val="curve"/>
                <dgm:param type="begPts" val="radial"/>
                <dgm:param type="endPts" val="radial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65"/>
                <dgm:constr type="connDist"/>
                <dgm:constr type="begPad" refType="connDist" fact="0.2"/>
                <dgm:constr type="endPad" refType="connDist" fact="0.2"/>
              </dgm:constrLst>
              <dgm:ruleLst/>
            </dgm:layoutNode>
          </dgm:forEach>
        </dgm:if>
        <dgm:else name="Name16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0AC9F8C-E164-49E2-B93C-2E8C40C2B18F}" type="datetimeFigureOut">
              <a:rPr lang="en-US" smtClean="0"/>
              <a:pPr/>
              <a:t>21-Apr-16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D02E93D-B9DB-4DEE-B6DE-8D12289C9C5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93183959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4507D06-7AE3-43F0-8CC4-E693D356B690}" type="datetimeFigureOut">
              <a:rPr lang="en-US" smtClean="0"/>
              <a:pPr/>
              <a:t>21-Apr-16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98063B-A0E9-4397-88D1-46C1712132B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47778293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8C1D3D8-31DA-4569-B205-F389C77D7E36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90771221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9E4186-BAEB-4302-BABA-11C40146292E}" type="slidenum">
              <a:rPr lang="en-ZA" smtClean="0"/>
              <a:pPr/>
              <a:t>10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xmlns="" val="232311093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9E4186-BAEB-4302-BABA-11C40146292E}" type="slidenum">
              <a:rPr lang="en-ZA" smtClean="0"/>
              <a:pPr/>
              <a:t>11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xmlns="" val="7228222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9E4186-BAEB-4302-BABA-11C40146292E}" type="slidenum">
              <a:rPr lang="en-ZA" smtClean="0"/>
              <a:pPr/>
              <a:t>2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xmlns="" val="297541936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9E4186-BAEB-4302-BABA-11C40146292E}" type="slidenum">
              <a:rPr lang="en-ZA" smtClean="0"/>
              <a:pPr/>
              <a:t>3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xmlns="" val="224850541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9E4186-BAEB-4302-BABA-11C40146292E}" type="slidenum">
              <a:rPr lang="en-ZA" smtClean="0"/>
              <a:pPr/>
              <a:t>4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xmlns="" val="426586984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9E4186-BAEB-4302-BABA-11C40146292E}" type="slidenum">
              <a:rPr lang="en-ZA" smtClean="0"/>
              <a:pPr/>
              <a:t>5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xmlns="" val="326638528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9E4186-BAEB-4302-BABA-11C40146292E}" type="slidenum">
              <a:rPr lang="en-ZA" smtClean="0"/>
              <a:pPr/>
              <a:t>6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xmlns="" val="64805494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9E4186-BAEB-4302-BABA-11C40146292E}" type="slidenum">
              <a:rPr lang="en-ZA" smtClean="0"/>
              <a:pPr/>
              <a:t>7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xmlns="" val="359056234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9E4186-BAEB-4302-BABA-11C40146292E}" type="slidenum">
              <a:rPr lang="en-ZA" smtClean="0"/>
              <a:pPr/>
              <a:t>8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xmlns="" val="210287157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9E4186-BAEB-4302-BABA-11C40146292E}" type="slidenum">
              <a:rPr lang="en-ZA" smtClean="0"/>
              <a:pPr/>
              <a:t>9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xmlns="" val="40394743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38400" y="6356350"/>
            <a:ext cx="4267200" cy="365125"/>
          </a:xfrm>
        </p:spPr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76200"/>
            <a:ext cx="8229600" cy="114300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38400" y="6356350"/>
            <a:ext cx="4267200" cy="365125"/>
          </a:xfrm>
        </p:spPr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April 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Copyright © John Cato &amp; Dr Peter Tobin, 2016. All rights reserved.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5062E5-C7ED-4E5D-BF85-6D4BB517BFE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png"/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Diagram 4"/>
          <p:cNvGraphicFramePr/>
          <p:nvPr/>
        </p:nvGraphicFramePr>
        <p:xfrm>
          <a:off x="1028700" y="-152400"/>
          <a:ext cx="6781800" cy="4597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D6752C-7516-4605-A0FE-707B001C85B9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ZA"/>
          </a:p>
        </p:txBody>
      </p:sp>
      <p:pic>
        <p:nvPicPr>
          <p:cNvPr id="10" name="Picture 9" descr="IACT_POPI_logo.png"/>
          <p:cNvPicPr/>
          <p:nvPr/>
        </p:nvPicPr>
        <p:blipFill>
          <a:blip r:embed="rId8" cstate="print"/>
          <a:stretch>
            <a:fillRect/>
          </a:stretch>
        </p:blipFill>
        <p:spPr>
          <a:xfrm>
            <a:off x="914400" y="4191000"/>
            <a:ext cx="7467600" cy="1828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3956" y="331086"/>
            <a:ext cx="8050444" cy="1325563"/>
          </a:xfrm>
        </p:spPr>
        <p:txBody>
          <a:bodyPr>
            <a:normAutofit/>
          </a:bodyPr>
          <a:lstStyle/>
          <a:p>
            <a:pPr algn="l"/>
            <a:r>
              <a:rPr lang="en-GB" dirty="0" smtClean="0"/>
              <a:t>9. Train stakeholders re </a:t>
            </a:r>
            <a:br>
              <a:rPr lang="en-GB" dirty="0" smtClean="0"/>
            </a:br>
            <a:r>
              <a:rPr lang="en-GB" dirty="0" smtClean="0"/>
              <a:t>roles in POPI Act compliance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46237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Identify your stakeholder groups and their needs</a:t>
            </a:r>
          </a:p>
          <a:p>
            <a:r>
              <a:rPr lang="en-US" dirty="0" smtClean="0"/>
              <a:t>Design your training according to their needs</a:t>
            </a:r>
          </a:p>
          <a:p>
            <a:r>
              <a:rPr lang="en-US" dirty="0" smtClean="0"/>
              <a:t>Ensure you treat user education not as a once-off series of activities but part of an ongoing commitment</a:t>
            </a:r>
          </a:p>
          <a:p>
            <a:r>
              <a:rPr lang="en-US" dirty="0" smtClean="0"/>
              <a:t>Leverage diverse training methods, including self-study, online, classroom, audio and video</a:t>
            </a:r>
          </a:p>
          <a:p>
            <a:r>
              <a:rPr lang="en-US" dirty="0" smtClean="0"/>
              <a:t>Look to special needs such as the IO/</a:t>
            </a:r>
            <a:r>
              <a:rPr lang="en-US" dirty="0" err="1" smtClean="0"/>
              <a:t>DIO</a:t>
            </a:r>
            <a:r>
              <a:rPr lang="en-US" dirty="0" smtClean="0"/>
              <a:t> roles</a:t>
            </a:r>
          </a:p>
          <a:p>
            <a:r>
              <a:rPr lang="en-US" dirty="0" smtClean="0"/>
              <a:t>Think broadly about compliance e.g.  Working with the Regulator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AC5202-DA7F-4595-B405-065363EFAC6E}" type="slidenum">
              <a:rPr lang="en-ZA" smtClean="0"/>
              <a:pPr/>
              <a:t>10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ZA"/>
          </a:p>
        </p:txBody>
      </p:sp>
      <p:pic>
        <p:nvPicPr>
          <p:cNvPr id="7" name="Picture 6" descr="IACT_POPI_logo.png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6477000" y="381000"/>
            <a:ext cx="2286000" cy="9144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128" y="383337"/>
            <a:ext cx="8014272" cy="1325563"/>
          </a:xfrm>
        </p:spPr>
        <p:txBody>
          <a:bodyPr>
            <a:normAutofit/>
          </a:bodyPr>
          <a:lstStyle/>
          <a:p>
            <a:pPr algn="l"/>
            <a:r>
              <a:rPr lang="en-GB" dirty="0" smtClean="0"/>
              <a:t>10. Make POPI Act compliance</a:t>
            </a:r>
            <a:br>
              <a:rPr lang="en-GB" dirty="0" smtClean="0"/>
            </a:br>
            <a:r>
              <a:rPr lang="en-GB" dirty="0" smtClean="0"/>
              <a:t> “Business-As-Usual”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22437"/>
            <a:ext cx="8229600" cy="4525963"/>
          </a:xfrm>
        </p:spPr>
        <p:txBody>
          <a:bodyPr>
            <a:normAutofit lnSpcReduction="10000"/>
          </a:bodyPr>
          <a:lstStyle/>
          <a:p>
            <a:r>
              <a:rPr lang="en-US" dirty="0" err="1" smtClean="0"/>
              <a:t>Recognise</a:t>
            </a:r>
            <a:r>
              <a:rPr lang="en-US" dirty="0" smtClean="0"/>
              <a:t> that POPI Act compliance will be the “new normal” and work that way</a:t>
            </a:r>
          </a:p>
          <a:p>
            <a:r>
              <a:rPr lang="en-US" dirty="0" smtClean="0"/>
              <a:t>Build compliance into your products, services and processes – adopt “Privacy By Design”</a:t>
            </a:r>
          </a:p>
          <a:p>
            <a:r>
              <a:rPr lang="en-US" dirty="0" smtClean="0"/>
              <a:t>Ensure ongoing monitoring of the data protection / POPI ecosystem – legislation, regulations, opportunities and threats</a:t>
            </a:r>
          </a:p>
          <a:p>
            <a:r>
              <a:rPr lang="en-US" dirty="0" smtClean="0"/>
              <a:t>Build POPI into your everyday operations – “make POPI “Business-As-Usual”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AC5202-DA7F-4595-B405-065363EFAC6E}" type="slidenum">
              <a:rPr lang="en-ZA" smtClean="0"/>
              <a:pPr/>
              <a:t>11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ZA"/>
          </a:p>
        </p:txBody>
      </p:sp>
      <p:pic>
        <p:nvPicPr>
          <p:cNvPr id="7" name="Picture 6" descr="IACT_POPI_logo.png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6477000" y="381000"/>
            <a:ext cx="2286000" cy="9144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13521"/>
            <a:ext cx="7886700" cy="1325563"/>
          </a:xfrm>
        </p:spPr>
        <p:txBody>
          <a:bodyPr>
            <a:normAutofit/>
          </a:bodyPr>
          <a:lstStyle/>
          <a:p>
            <a:pPr algn="l"/>
            <a:r>
              <a:rPr lang="en-GB" dirty="0" smtClean="0"/>
              <a:t>1. Get approval for your POPI </a:t>
            </a:r>
            <a:br>
              <a:rPr lang="en-GB" dirty="0" smtClean="0"/>
            </a:br>
            <a:r>
              <a:rPr lang="en-GB" dirty="0" smtClean="0"/>
              <a:t>compliance project charter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00999" y="1812567"/>
            <a:ext cx="7886700" cy="4351338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Identify relevant stakeholders</a:t>
            </a:r>
          </a:p>
          <a:p>
            <a:r>
              <a:rPr lang="en-US" dirty="0" smtClean="0"/>
              <a:t>Build a stakeholder analysis (e.g. RACI chart)</a:t>
            </a:r>
          </a:p>
          <a:p>
            <a:r>
              <a:rPr lang="en-US" dirty="0" smtClean="0"/>
              <a:t>Identify project sponsor</a:t>
            </a:r>
          </a:p>
          <a:p>
            <a:r>
              <a:rPr lang="en-US" dirty="0" smtClean="0"/>
              <a:t>Identify project manager</a:t>
            </a:r>
          </a:p>
          <a:p>
            <a:r>
              <a:rPr lang="en-US" dirty="0" smtClean="0"/>
              <a:t>Set high level scope, timescale, budget</a:t>
            </a:r>
          </a:p>
          <a:p>
            <a:r>
              <a:rPr lang="en-US" dirty="0" smtClean="0"/>
              <a:t>Use the project charter as your guiding document</a:t>
            </a:r>
          </a:p>
          <a:p>
            <a:r>
              <a:rPr lang="en-US" dirty="0" smtClean="0"/>
              <a:t>Expand into a full business case if required 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AC5202-DA7F-4595-B405-065363EFAC6E}" type="slidenum">
              <a:rPr lang="en-ZA" smtClean="0"/>
              <a:pPr/>
              <a:t>2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ZA"/>
          </a:p>
        </p:txBody>
      </p:sp>
      <p:pic>
        <p:nvPicPr>
          <p:cNvPr id="7" name="Picture 6" descr="IACT_POPI_logo.png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6477000" y="381000"/>
            <a:ext cx="2286000" cy="9144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" y="156756"/>
            <a:ext cx="7886700" cy="1325563"/>
          </a:xfrm>
        </p:spPr>
        <p:txBody>
          <a:bodyPr>
            <a:normAutofit/>
          </a:bodyPr>
          <a:lstStyle/>
          <a:p>
            <a:pPr algn="l"/>
            <a:r>
              <a:rPr lang="en-GB" dirty="0" smtClean="0"/>
              <a:t>2. Appoint an Information Officer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7637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Review what roles you already have defined in terms of the Promotion of Access to Information Act (</a:t>
            </a:r>
            <a:r>
              <a:rPr lang="en-US" dirty="0" err="1" smtClean="0"/>
              <a:t>PAIA</a:t>
            </a:r>
            <a:r>
              <a:rPr lang="en-US" dirty="0" smtClean="0"/>
              <a:t>)</a:t>
            </a:r>
          </a:p>
          <a:p>
            <a:r>
              <a:rPr lang="en-US" dirty="0" smtClean="0"/>
              <a:t>Ensure alignment between your </a:t>
            </a:r>
            <a:r>
              <a:rPr lang="en-US" dirty="0" err="1" smtClean="0"/>
              <a:t>PAIA</a:t>
            </a:r>
            <a:r>
              <a:rPr lang="en-US" dirty="0" smtClean="0"/>
              <a:t> and POPI Information Officer (IO)</a:t>
            </a:r>
          </a:p>
          <a:p>
            <a:r>
              <a:rPr lang="en-US" dirty="0" smtClean="0"/>
              <a:t>Decide whether the CEO can fulfill the IO function or needs a Deputy/Deputies (</a:t>
            </a:r>
            <a:r>
              <a:rPr lang="en-US" dirty="0" err="1" smtClean="0"/>
              <a:t>DIO</a:t>
            </a:r>
            <a:r>
              <a:rPr lang="en-US" dirty="0" smtClean="0"/>
              <a:t>)</a:t>
            </a:r>
          </a:p>
          <a:p>
            <a:r>
              <a:rPr lang="en-US" dirty="0" smtClean="0"/>
              <a:t>Agree IO/</a:t>
            </a:r>
            <a:r>
              <a:rPr lang="en-US" dirty="0" err="1" smtClean="0"/>
              <a:t>DIO</a:t>
            </a:r>
            <a:r>
              <a:rPr lang="en-US" dirty="0" smtClean="0"/>
              <a:t>  roles and responsibilities</a:t>
            </a:r>
          </a:p>
          <a:p>
            <a:r>
              <a:rPr lang="en-US" dirty="0" smtClean="0"/>
              <a:t>Complete formal appointment process (up to Board level if necessary)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AC5202-DA7F-4595-B405-065363EFAC6E}" type="slidenum">
              <a:rPr lang="en-ZA" smtClean="0"/>
              <a:pPr/>
              <a:t>3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ZA"/>
          </a:p>
        </p:txBody>
      </p:sp>
      <p:pic>
        <p:nvPicPr>
          <p:cNvPr id="7" name="Picture 6" descr="IACT_POPI_logo.png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6477000" y="381000"/>
            <a:ext cx="2286000" cy="9144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0289" y="122237"/>
            <a:ext cx="8481311" cy="1325563"/>
          </a:xfrm>
        </p:spPr>
        <p:txBody>
          <a:bodyPr>
            <a:normAutofit/>
          </a:bodyPr>
          <a:lstStyle/>
          <a:p>
            <a:pPr algn="l"/>
            <a:r>
              <a:rPr lang="en-GB" dirty="0" smtClean="0"/>
              <a:t>3. Perform gap analysis v. </a:t>
            </a:r>
            <a:br>
              <a:rPr lang="en-GB" dirty="0" smtClean="0"/>
            </a:br>
            <a:r>
              <a:rPr lang="en-GB" dirty="0" smtClean="0"/>
              <a:t>the POPI Act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7637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Complete an initial assessment of the current status – As Is scenario – for compliance</a:t>
            </a:r>
          </a:p>
          <a:p>
            <a:r>
              <a:rPr lang="en-US" dirty="0" smtClean="0"/>
              <a:t>Set interim and final targets for compliance with the POPI Act. This does not mean slavishly shooting for 100% regardless of costs and benefits!</a:t>
            </a:r>
          </a:p>
          <a:p>
            <a:r>
              <a:rPr lang="en-US" dirty="0" smtClean="0"/>
              <a:t>Engage with stakeholders in the assessment</a:t>
            </a:r>
          </a:p>
          <a:p>
            <a:r>
              <a:rPr lang="en-US" dirty="0" smtClean="0"/>
              <a:t>Use an evidence-based approach</a:t>
            </a:r>
          </a:p>
          <a:p>
            <a:r>
              <a:rPr lang="en-US" dirty="0" smtClean="0"/>
              <a:t>Use the assessments for ongoing compliance monitoring 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AC5202-DA7F-4595-B405-065363EFAC6E}" type="slidenum">
              <a:rPr lang="en-ZA" smtClean="0"/>
              <a:pPr/>
              <a:t>4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ZA"/>
          </a:p>
        </p:txBody>
      </p:sp>
      <p:pic>
        <p:nvPicPr>
          <p:cNvPr id="7" name="Picture 6" descr="IACT_POPI_logo.png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6477000" y="381000"/>
            <a:ext cx="2286000" cy="9144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2847" y="226584"/>
            <a:ext cx="6916153" cy="1325563"/>
          </a:xfrm>
        </p:spPr>
        <p:txBody>
          <a:bodyPr>
            <a:normAutofit/>
          </a:bodyPr>
          <a:lstStyle/>
          <a:p>
            <a:pPr algn="l"/>
            <a:r>
              <a:rPr lang="en-GB" dirty="0" smtClean="0"/>
              <a:t>4. Analyse what PI is processed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7637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Use a broad definition of record types as per the POPI Act (e.g. </a:t>
            </a:r>
            <a:r>
              <a:rPr lang="en-US" dirty="0" err="1" smtClean="0"/>
              <a:t>CCTV</a:t>
            </a:r>
            <a:r>
              <a:rPr lang="en-US" dirty="0" smtClean="0"/>
              <a:t>, biometric)</a:t>
            </a:r>
          </a:p>
          <a:p>
            <a:r>
              <a:rPr lang="en-US" dirty="0" smtClean="0"/>
              <a:t>Assign your PI analysis down to the data owner level</a:t>
            </a:r>
          </a:p>
          <a:p>
            <a:r>
              <a:rPr lang="en-US" dirty="0" smtClean="0"/>
              <a:t>Look at various aspects as required by the POPI Act (consent, purpose, source, sharing, destruction)</a:t>
            </a:r>
          </a:p>
          <a:p>
            <a:r>
              <a:rPr lang="en-US" dirty="0" smtClean="0"/>
              <a:t>Consider user rights and their management</a:t>
            </a:r>
          </a:p>
          <a:p>
            <a:r>
              <a:rPr lang="en-US" dirty="0" smtClean="0"/>
              <a:t> Think broadly in terms of the types of devices where data is stored – and represents a data breach risk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AC5202-DA7F-4595-B405-065363EFAC6E}" type="slidenum">
              <a:rPr lang="en-ZA" smtClean="0"/>
              <a:pPr/>
              <a:t>5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ZA"/>
          </a:p>
        </p:txBody>
      </p:sp>
      <p:pic>
        <p:nvPicPr>
          <p:cNvPr id="7" name="Picture 6" descr="IACT_POPI_logo.png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6477000" y="381000"/>
            <a:ext cx="2286000" cy="9144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3452" y="169819"/>
            <a:ext cx="8203348" cy="1325563"/>
          </a:xfrm>
        </p:spPr>
        <p:txBody>
          <a:bodyPr>
            <a:normAutofit/>
          </a:bodyPr>
          <a:lstStyle/>
          <a:p>
            <a:pPr algn="l"/>
            <a:r>
              <a:rPr lang="en-GB" dirty="0" smtClean="0"/>
              <a:t>5. Implement POPI Act </a:t>
            </a:r>
            <a:br>
              <a:rPr lang="en-GB" dirty="0" smtClean="0"/>
            </a:br>
            <a:r>
              <a:rPr lang="en-GB" dirty="0" smtClean="0"/>
              <a:t>compliance policies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7637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Position your POPI Act compliance policies within your overall policy universe</a:t>
            </a:r>
          </a:p>
          <a:p>
            <a:r>
              <a:rPr lang="en-US" dirty="0" smtClean="0"/>
              <a:t>Review existing relevant policies</a:t>
            </a:r>
          </a:p>
          <a:p>
            <a:r>
              <a:rPr lang="en-US" dirty="0" smtClean="0"/>
              <a:t>Ensure your policies (e.g. POPI and Info Security) are reasonable and appropriate</a:t>
            </a:r>
          </a:p>
          <a:p>
            <a:r>
              <a:rPr lang="en-US" dirty="0" smtClean="0"/>
              <a:t>Make sure your policies are enforceable</a:t>
            </a:r>
          </a:p>
          <a:p>
            <a:r>
              <a:rPr lang="en-US" dirty="0" smtClean="0"/>
              <a:t>Design your Privacy Notices for diverse stakeholder groups</a:t>
            </a:r>
          </a:p>
          <a:p>
            <a:r>
              <a:rPr lang="en-US" dirty="0" smtClean="0"/>
              <a:t>Include stakeholder communications as part of your project 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AC5202-DA7F-4595-B405-065363EFAC6E}" type="slidenum">
              <a:rPr lang="en-ZA" smtClean="0"/>
              <a:pPr/>
              <a:t>6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ZA"/>
          </a:p>
        </p:txBody>
      </p:sp>
      <p:pic>
        <p:nvPicPr>
          <p:cNvPr id="7" name="Picture 6" descr="IACT_POPI_logo.png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6477000" y="304800"/>
            <a:ext cx="2286000" cy="9144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67859" y="291898"/>
            <a:ext cx="8195141" cy="1325563"/>
          </a:xfrm>
        </p:spPr>
        <p:txBody>
          <a:bodyPr>
            <a:normAutofit/>
          </a:bodyPr>
          <a:lstStyle/>
          <a:p>
            <a:pPr algn="l"/>
            <a:r>
              <a:rPr lang="en-GB" dirty="0" smtClean="0"/>
              <a:t>6. Review your web site(s)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1437"/>
            <a:ext cx="8229600" cy="4525963"/>
          </a:xfrm>
        </p:spPr>
        <p:txBody>
          <a:bodyPr/>
          <a:lstStyle/>
          <a:p>
            <a:r>
              <a:rPr lang="en-US" dirty="0" smtClean="0"/>
              <a:t>Develop your checklist of what to review</a:t>
            </a:r>
          </a:p>
          <a:p>
            <a:r>
              <a:rPr lang="en-US" dirty="0" smtClean="0"/>
              <a:t>Agree the rating scheme to be used</a:t>
            </a:r>
          </a:p>
          <a:p>
            <a:r>
              <a:rPr lang="en-US" dirty="0" smtClean="0"/>
              <a:t>Take the opportunity to catch other health-check items</a:t>
            </a:r>
          </a:p>
          <a:p>
            <a:r>
              <a:rPr lang="en-US" dirty="0" smtClean="0"/>
              <a:t> Use the opportunity to implement “best practice” such as Cookie notifications</a:t>
            </a:r>
          </a:p>
          <a:p>
            <a:r>
              <a:rPr lang="en-US" dirty="0" smtClean="0"/>
              <a:t>Develop and implement your remediation plan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AC5202-DA7F-4595-B405-065363EFAC6E}" type="slidenum">
              <a:rPr lang="en-ZA" smtClean="0"/>
              <a:pPr/>
              <a:t>7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ZA"/>
          </a:p>
        </p:txBody>
      </p:sp>
      <p:pic>
        <p:nvPicPr>
          <p:cNvPr id="7" name="Picture 6" descr="IACT_POPI_logo.png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6477000" y="381000"/>
            <a:ext cx="2286000" cy="9144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1316" y="278835"/>
            <a:ext cx="8335484" cy="1325563"/>
          </a:xfrm>
        </p:spPr>
        <p:txBody>
          <a:bodyPr>
            <a:normAutofit/>
          </a:bodyPr>
          <a:lstStyle/>
          <a:p>
            <a:pPr algn="l"/>
            <a:r>
              <a:rPr lang="en-GB" dirty="0" smtClean="0"/>
              <a:t>7. Update / create </a:t>
            </a:r>
            <a:br>
              <a:rPr lang="en-GB" dirty="0" smtClean="0"/>
            </a:br>
            <a:r>
              <a:rPr lang="en-GB" dirty="0" smtClean="0"/>
              <a:t>your  </a:t>
            </a:r>
            <a:r>
              <a:rPr lang="en-GB" dirty="0" err="1" smtClean="0"/>
              <a:t>PAIA</a:t>
            </a:r>
            <a:r>
              <a:rPr lang="en-GB" dirty="0" smtClean="0"/>
              <a:t> manual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46237"/>
            <a:ext cx="8229600" cy="4525963"/>
          </a:xfrm>
        </p:spPr>
        <p:txBody>
          <a:bodyPr>
            <a:normAutofit fontScale="85000" lnSpcReduction="10000"/>
          </a:bodyPr>
          <a:lstStyle/>
          <a:p>
            <a:r>
              <a:rPr lang="en-US" dirty="0" smtClean="0"/>
              <a:t>Confirm your </a:t>
            </a:r>
            <a:r>
              <a:rPr lang="en-US" dirty="0" err="1" smtClean="0"/>
              <a:t>organisation</a:t>
            </a:r>
            <a:r>
              <a:rPr lang="en-US" dirty="0" smtClean="0"/>
              <a:t> needs a </a:t>
            </a:r>
            <a:r>
              <a:rPr lang="en-GB" dirty="0" smtClean="0"/>
              <a:t>Promotion of Access to Information Act (</a:t>
            </a:r>
            <a:r>
              <a:rPr lang="en-US" dirty="0" err="1" smtClean="0"/>
              <a:t>PAIA</a:t>
            </a:r>
            <a:r>
              <a:rPr lang="en-US" dirty="0" smtClean="0"/>
              <a:t>) manual and by when</a:t>
            </a:r>
          </a:p>
          <a:p>
            <a:r>
              <a:rPr lang="en-US" dirty="0" smtClean="0"/>
              <a:t>Confirm whether you are a Public or Private Body as per the </a:t>
            </a:r>
            <a:r>
              <a:rPr lang="en-US" dirty="0" err="1" smtClean="0"/>
              <a:t>PAIA</a:t>
            </a:r>
            <a:r>
              <a:rPr lang="en-US" dirty="0" smtClean="0"/>
              <a:t> </a:t>
            </a:r>
          </a:p>
          <a:p>
            <a:r>
              <a:rPr lang="en-US" dirty="0" smtClean="0"/>
              <a:t>Review the proposed contents of your manual</a:t>
            </a:r>
          </a:p>
          <a:p>
            <a:r>
              <a:rPr lang="en-US" dirty="0" smtClean="0"/>
              <a:t>Ensure your </a:t>
            </a:r>
            <a:r>
              <a:rPr lang="en-US" dirty="0" err="1" smtClean="0"/>
              <a:t>PAIA</a:t>
            </a:r>
            <a:r>
              <a:rPr lang="en-US" dirty="0" smtClean="0"/>
              <a:t> manual follows the prescribed layout and includes the necessary details</a:t>
            </a:r>
          </a:p>
          <a:p>
            <a:r>
              <a:rPr lang="en-US" dirty="0" smtClean="0"/>
              <a:t>Publish and maintain your </a:t>
            </a:r>
            <a:r>
              <a:rPr lang="en-US" dirty="0" err="1" smtClean="0"/>
              <a:t>PAIA</a:t>
            </a:r>
            <a:r>
              <a:rPr lang="en-US" dirty="0" smtClean="0"/>
              <a:t> manual</a:t>
            </a:r>
          </a:p>
          <a:p>
            <a:r>
              <a:rPr lang="en-US" dirty="0" smtClean="0"/>
              <a:t>Ensure your have an access request process</a:t>
            </a:r>
          </a:p>
          <a:p>
            <a:r>
              <a:rPr lang="en-US" dirty="0" smtClean="0"/>
              <a:t>Educate your stakeholders 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AC5202-DA7F-4595-B405-065363EFAC6E}" type="slidenum">
              <a:rPr lang="en-ZA" smtClean="0"/>
              <a:pPr/>
              <a:t>8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ZA"/>
          </a:p>
        </p:txBody>
      </p:sp>
      <p:pic>
        <p:nvPicPr>
          <p:cNvPr id="7" name="Picture 6" descr="IACT_POPI_logo.png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6477000" y="381000"/>
            <a:ext cx="2286000" cy="9144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64009" y="344149"/>
            <a:ext cx="8351391" cy="1325563"/>
          </a:xfrm>
        </p:spPr>
        <p:txBody>
          <a:bodyPr>
            <a:normAutofit/>
          </a:bodyPr>
          <a:lstStyle/>
          <a:p>
            <a:pPr algn="l"/>
            <a:r>
              <a:rPr lang="en-GB" dirty="0" smtClean="0"/>
              <a:t>8. Implement PI </a:t>
            </a:r>
            <a:br>
              <a:rPr lang="en-GB" dirty="0" smtClean="0"/>
            </a:br>
            <a:r>
              <a:rPr lang="en-GB" dirty="0" smtClean="0"/>
              <a:t>management processes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70037"/>
            <a:ext cx="8229600" cy="4525963"/>
          </a:xfrm>
        </p:spPr>
        <p:txBody>
          <a:bodyPr>
            <a:normAutofit fontScale="92500" lnSpcReduction="10000"/>
          </a:bodyPr>
          <a:lstStyle/>
          <a:p>
            <a:r>
              <a:rPr lang="en-GB" dirty="0" smtClean="0"/>
              <a:t>Ensure you build ongoing compliance into your business processes</a:t>
            </a:r>
          </a:p>
          <a:p>
            <a:r>
              <a:rPr lang="en-GB" dirty="0" smtClean="0"/>
              <a:t>Look at the PI lifecycle: including acquisition, processing, retention, and destruction practices</a:t>
            </a:r>
          </a:p>
          <a:p>
            <a:r>
              <a:rPr lang="en-GB" dirty="0" smtClean="0"/>
              <a:t>Develop reasonable and appropriate measures to ensure ongoing compliance</a:t>
            </a:r>
          </a:p>
          <a:p>
            <a:r>
              <a:rPr lang="en-GB" dirty="0" smtClean="0"/>
              <a:t>These could include self-assessments, health-checks, formal audits</a:t>
            </a:r>
          </a:p>
          <a:p>
            <a:r>
              <a:rPr lang="en-GB" dirty="0" smtClean="0"/>
              <a:t>Develop your dashboard for compliance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April 2016</a:t>
            </a:r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AC5202-DA7F-4595-B405-065363EFAC6E}" type="slidenum">
              <a:rPr lang="en-ZA" smtClean="0"/>
              <a:pPr/>
              <a:t>9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John Cato &amp; Dr Peter Tobin, 2016. All rights reserved.</a:t>
            </a:r>
            <a:endParaRPr lang="en-ZA"/>
          </a:p>
        </p:txBody>
      </p:sp>
      <p:pic>
        <p:nvPicPr>
          <p:cNvPr id="7" name="Picture 6" descr="IACT_POPI_logo.png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6477000" y="381000"/>
            <a:ext cx="2286000" cy="9144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58</TotalTime>
  <Words>854</Words>
  <Application>Microsoft Office PowerPoint</Application>
  <PresentationFormat>On-screen Show (4:3)</PresentationFormat>
  <Paragraphs>113</Paragraphs>
  <Slides>11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Slide 1</vt:lpstr>
      <vt:lpstr>1. Get approval for your POPI  compliance project charter</vt:lpstr>
      <vt:lpstr>2. Appoint an Information Officer</vt:lpstr>
      <vt:lpstr>3. Perform gap analysis v.  the POPI Act</vt:lpstr>
      <vt:lpstr>4. Analyse what PI is processed</vt:lpstr>
      <vt:lpstr>5. Implement POPI Act  compliance policies</vt:lpstr>
      <vt:lpstr>6. Review your web site(s)</vt:lpstr>
      <vt:lpstr>7. Update / create  your  PAIA manual</vt:lpstr>
      <vt:lpstr>8. Implement PI  management processes</vt:lpstr>
      <vt:lpstr>9. Train stakeholders re  roles in POPI Act compliance</vt:lpstr>
      <vt:lpstr>10. Make POPI Act compliance  “Business-As-Usual”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Your business &amp; the POPI Act: where to from here?  </dc:title>
  <dc:creator>Dr Peter Tobin, CGEIT, PMIITPSA, PMP</dc:creator>
  <cp:lastModifiedBy>Dr Peter Tobin, CGEIT, PMIITPSA, PMP</cp:lastModifiedBy>
  <cp:revision>18</cp:revision>
  <dcterms:created xsi:type="dcterms:W3CDTF">2015-02-16T11:34:16Z</dcterms:created>
  <dcterms:modified xsi:type="dcterms:W3CDTF">2016-04-21T14:03:32Z</dcterms:modified>
</cp:coreProperties>
</file>

<file path=docProps/thumbnail.jpeg>
</file>