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3" r:id="rId2"/>
    <p:sldId id="307" r:id="rId3"/>
    <p:sldId id="308" r:id="rId4"/>
    <p:sldId id="309" r:id="rId5"/>
    <p:sldId id="317" r:id="rId6"/>
    <p:sldId id="318" r:id="rId7"/>
    <p:sldId id="31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CEB1D4-7E99-4EB6-9D84-DF476E0CF12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1CB39BA7-7716-4012-AEAD-9DF04C30E1F4}">
      <dgm:prSet/>
      <dgm:spPr/>
      <dgm:t>
        <a:bodyPr/>
        <a:lstStyle/>
        <a:p>
          <a:r>
            <a:rPr lang="en-ZA" dirty="0" smtClean="0"/>
            <a:t>To promote the protection of personal information processed by public and private bodies</a:t>
          </a:r>
          <a:endParaRPr lang="en-ZA" dirty="0"/>
        </a:p>
      </dgm:t>
    </dgm:pt>
    <dgm:pt modelId="{86F0CB3F-99FC-41EE-97C7-1323EF8882FE}" type="parTrans" cxnId="{23F35D64-A7A8-4966-8DEB-F1E1F77E24D2}">
      <dgm:prSet/>
      <dgm:spPr/>
      <dgm:t>
        <a:bodyPr/>
        <a:lstStyle/>
        <a:p>
          <a:endParaRPr lang="en-ZA"/>
        </a:p>
      </dgm:t>
    </dgm:pt>
    <dgm:pt modelId="{22E3E795-0546-4E3B-9A1A-F33B76AC12D5}" type="sibTrans" cxnId="{23F35D64-A7A8-4966-8DEB-F1E1F77E24D2}">
      <dgm:prSet/>
      <dgm:spPr/>
      <dgm:t>
        <a:bodyPr/>
        <a:lstStyle/>
        <a:p>
          <a:endParaRPr lang="en-ZA"/>
        </a:p>
      </dgm:t>
    </dgm:pt>
    <dgm:pt modelId="{E2D6880B-B67A-4BD3-9F0A-8DDCE1AE5EEB}">
      <dgm:prSet/>
      <dgm:spPr/>
      <dgm:t>
        <a:bodyPr/>
        <a:lstStyle/>
        <a:p>
          <a:r>
            <a:rPr lang="en-ZA" dirty="0" smtClean="0"/>
            <a:t>To introduce information protection principles so as to establish minimum requirements for the processing of personal information </a:t>
          </a:r>
          <a:endParaRPr lang="en-ZA" dirty="0"/>
        </a:p>
      </dgm:t>
    </dgm:pt>
    <dgm:pt modelId="{6F549738-0E83-4F27-BDEE-CBF88EE33639}" type="parTrans" cxnId="{C6A8F5F8-B9B3-48A8-BCD0-8C532BDA2091}">
      <dgm:prSet/>
      <dgm:spPr/>
      <dgm:t>
        <a:bodyPr/>
        <a:lstStyle/>
        <a:p>
          <a:endParaRPr lang="en-ZA"/>
        </a:p>
      </dgm:t>
    </dgm:pt>
    <dgm:pt modelId="{DE805EC1-AA70-4E56-B7E7-BD66CCA542A3}" type="sibTrans" cxnId="{C6A8F5F8-B9B3-48A8-BCD0-8C532BDA2091}">
      <dgm:prSet/>
      <dgm:spPr/>
      <dgm:t>
        <a:bodyPr/>
        <a:lstStyle/>
        <a:p>
          <a:endParaRPr lang="en-ZA"/>
        </a:p>
      </dgm:t>
    </dgm:pt>
    <dgm:pt modelId="{539F30C2-57D4-4E36-A694-C2E96F0ED25F}">
      <dgm:prSet/>
      <dgm:spPr/>
      <dgm:t>
        <a:bodyPr/>
        <a:lstStyle/>
        <a:p>
          <a:r>
            <a:rPr lang="en-ZA" dirty="0" smtClean="0"/>
            <a:t>To provide for the establishment of an Information Protection Regulator </a:t>
          </a:r>
          <a:endParaRPr lang="en-ZA" dirty="0"/>
        </a:p>
      </dgm:t>
    </dgm:pt>
    <dgm:pt modelId="{A23965D9-954E-46F3-BABA-560BAF5657BF}" type="parTrans" cxnId="{2442AFCF-AC87-488E-8178-63306C825979}">
      <dgm:prSet/>
      <dgm:spPr/>
      <dgm:t>
        <a:bodyPr/>
        <a:lstStyle/>
        <a:p>
          <a:endParaRPr lang="en-ZA"/>
        </a:p>
      </dgm:t>
    </dgm:pt>
    <dgm:pt modelId="{410DFA0D-4CB6-42FB-868B-07CCB4862C0A}" type="sibTrans" cxnId="{2442AFCF-AC87-488E-8178-63306C825979}">
      <dgm:prSet/>
      <dgm:spPr/>
      <dgm:t>
        <a:bodyPr/>
        <a:lstStyle/>
        <a:p>
          <a:endParaRPr lang="en-ZA"/>
        </a:p>
      </dgm:t>
    </dgm:pt>
    <dgm:pt modelId="{D76E8951-405C-472F-9DDC-4F2CC7781CA6}">
      <dgm:prSet/>
      <dgm:spPr/>
      <dgm:t>
        <a:bodyPr/>
        <a:lstStyle/>
        <a:p>
          <a:r>
            <a:rPr lang="en-ZA" dirty="0" smtClean="0"/>
            <a:t>To provide for the issuing of codes of conduct </a:t>
          </a:r>
        </a:p>
        <a:p>
          <a:endParaRPr lang="en-ZA" dirty="0"/>
        </a:p>
      </dgm:t>
    </dgm:pt>
    <dgm:pt modelId="{68D61044-8072-47C1-BFC5-16012A6C063B}" type="parTrans" cxnId="{008B8871-FA99-4632-B38C-B1ED640E889F}">
      <dgm:prSet/>
      <dgm:spPr/>
      <dgm:t>
        <a:bodyPr/>
        <a:lstStyle/>
        <a:p>
          <a:endParaRPr lang="en-ZA"/>
        </a:p>
      </dgm:t>
    </dgm:pt>
    <dgm:pt modelId="{A93D27EF-1382-4301-8A8B-8A49430A9B60}" type="sibTrans" cxnId="{008B8871-FA99-4632-B38C-B1ED640E889F}">
      <dgm:prSet/>
      <dgm:spPr/>
      <dgm:t>
        <a:bodyPr/>
        <a:lstStyle/>
        <a:p>
          <a:endParaRPr lang="en-ZA"/>
        </a:p>
      </dgm:t>
    </dgm:pt>
    <dgm:pt modelId="{C598E8E1-68AD-4538-A8AE-BFC80CBEDB15}">
      <dgm:prSet/>
      <dgm:spPr/>
      <dgm:t>
        <a:bodyPr/>
        <a:lstStyle/>
        <a:p>
          <a:r>
            <a:rPr lang="en-ZA" dirty="0" smtClean="0"/>
            <a:t>To provide for the rights of persons regarding unsolicited electronic communications and automated decision making </a:t>
          </a:r>
          <a:endParaRPr lang="en-ZA" dirty="0"/>
        </a:p>
      </dgm:t>
    </dgm:pt>
    <dgm:pt modelId="{89D19F33-2952-4AE2-976D-46D16E69573B}" type="parTrans" cxnId="{06F1792C-7B23-41AC-A77D-7EBA3CB60C61}">
      <dgm:prSet/>
      <dgm:spPr/>
      <dgm:t>
        <a:bodyPr/>
        <a:lstStyle/>
        <a:p>
          <a:endParaRPr lang="en-ZA"/>
        </a:p>
      </dgm:t>
    </dgm:pt>
    <dgm:pt modelId="{A8F05805-E2D3-4D7B-ACED-D0922BCA770D}" type="sibTrans" cxnId="{06F1792C-7B23-41AC-A77D-7EBA3CB60C61}">
      <dgm:prSet/>
      <dgm:spPr/>
      <dgm:t>
        <a:bodyPr/>
        <a:lstStyle/>
        <a:p>
          <a:endParaRPr lang="en-ZA"/>
        </a:p>
      </dgm:t>
    </dgm:pt>
    <dgm:pt modelId="{4D91049D-E7A1-4391-9813-33AB063CA7D1}">
      <dgm:prSet/>
      <dgm:spPr/>
      <dgm:t>
        <a:bodyPr/>
        <a:lstStyle/>
        <a:p>
          <a:r>
            <a:rPr lang="en-ZA" dirty="0" smtClean="0"/>
            <a:t>To regulate the flow of personal information across the borders of the Republic</a:t>
          </a:r>
          <a:endParaRPr lang="en-ZA" dirty="0"/>
        </a:p>
      </dgm:t>
    </dgm:pt>
    <dgm:pt modelId="{5FB274CD-A603-4FEA-A8F4-243D0BAF7890}" type="parTrans" cxnId="{9F5394CC-A3C5-4FCA-A996-F41790B648B5}">
      <dgm:prSet/>
      <dgm:spPr/>
      <dgm:t>
        <a:bodyPr/>
        <a:lstStyle/>
        <a:p>
          <a:endParaRPr lang="en-ZA"/>
        </a:p>
      </dgm:t>
    </dgm:pt>
    <dgm:pt modelId="{5C717447-4250-4914-8E19-170B6D8A8A9C}" type="sibTrans" cxnId="{9F5394CC-A3C5-4FCA-A996-F41790B648B5}">
      <dgm:prSet/>
      <dgm:spPr/>
      <dgm:t>
        <a:bodyPr/>
        <a:lstStyle/>
        <a:p>
          <a:endParaRPr lang="en-ZA"/>
        </a:p>
      </dgm:t>
    </dgm:pt>
    <dgm:pt modelId="{38A58026-5EDC-46E6-A231-3A816AE9BBF8}" type="pres">
      <dgm:prSet presAssocID="{18CEB1D4-7E99-4EB6-9D84-DF476E0CF12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B2F1F3A8-21FE-45E6-9E05-CFF0F9422610}" type="pres">
      <dgm:prSet presAssocID="{1CB39BA7-7716-4012-AEAD-9DF04C30E1F4}" presName="node" presStyleLbl="node1" presStyleIdx="0" presStyleCnt="6" custLinFactNeighborX="4673" custLinFactNeighborY="338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CEE9E85E-720A-487E-A1AB-E178B0872DC0}" type="pres">
      <dgm:prSet presAssocID="{22E3E795-0546-4E3B-9A1A-F33B76AC12D5}" presName="sibTrans" presStyleCnt="0"/>
      <dgm:spPr/>
    </dgm:pt>
    <dgm:pt modelId="{6C79B01A-9E82-40AC-81EA-B6CD2F92783A}" type="pres">
      <dgm:prSet presAssocID="{E2D6880B-B67A-4BD3-9F0A-8DDCE1AE5EEB}" presName="node" presStyleLbl="node1" presStyleIdx="1" presStyleCnt="6" custLinFactNeighborY="338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FD65918D-CEFE-4F2A-915A-C4D97D14160B}" type="pres">
      <dgm:prSet presAssocID="{DE805EC1-AA70-4E56-B7E7-BD66CCA542A3}" presName="sibTrans" presStyleCnt="0"/>
      <dgm:spPr/>
    </dgm:pt>
    <dgm:pt modelId="{44EA543F-8781-4BB6-AA39-25B12C76030D}" type="pres">
      <dgm:prSet presAssocID="{539F30C2-57D4-4E36-A694-C2E96F0ED25F}" presName="node" presStyleLbl="node1" presStyleIdx="2" presStyleCnt="6" custLinFactNeighborX="-4673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B8E7AB1D-2A14-4DA3-A630-87007C71DE12}" type="pres">
      <dgm:prSet presAssocID="{410DFA0D-4CB6-42FB-868B-07CCB4862C0A}" presName="sibTrans" presStyleCnt="0"/>
      <dgm:spPr/>
    </dgm:pt>
    <dgm:pt modelId="{47C0F225-797F-446A-B840-6296E320E163}" type="pres">
      <dgm:prSet presAssocID="{D76E8951-405C-472F-9DDC-4F2CC7781CA6}" presName="node" presStyleLbl="node1" presStyleIdx="3" presStyleCnt="6" custScaleX="98692" custScaleY="96002" custLinFactNeighborX="4673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28EC1425-84D7-47F9-A330-96C4524C55C0}" type="pres">
      <dgm:prSet presAssocID="{A93D27EF-1382-4301-8A8B-8A49430A9B60}" presName="sibTrans" presStyleCnt="0"/>
      <dgm:spPr/>
    </dgm:pt>
    <dgm:pt modelId="{A457A7A3-9E9F-43EA-8183-CF2854A2739D}" type="pres">
      <dgm:prSet presAssocID="{C598E8E1-68AD-4538-A8AE-BFC80CBEDB15}" presName="node" presStyleLbl="node1" presStyleIdx="4" presStyleCnt="6" custScaleX="98692" custScaleY="100000" custLinFactNeighborY="-1999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A6E79B45-A62B-4778-A8C7-A3E04090E5AB}" type="pres">
      <dgm:prSet presAssocID="{A8F05805-E2D3-4D7B-ACED-D0922BCA770D}" presName="sibTrans" presStyleCnt="0"/>
      <dgm:spPr/>
    </dgm:pt>
    <dgm:pt modelId="{97F4EC9B-AA50-4479-A112-4F029B136C96}" type="pres">
      <dgm:prSet presAssocID="{4D91049D-E7A1-4391-9813-33AB063CA7D1}" presName="node" presStyleLbl="node1" presStyleIdx="5" presStyleCnt="6" custLinFactNeighborX="-4673" custLinFactNeighborY="-1999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</dgm:ptLst>
  <dgm:cxnLst>
    <dgm:cxn modelId="{9F5394CC-A3C5-4FCA-A996-F41790B648B5}" srcId="{18CEB1D4-7E99-4EB6-9D84-DF476E0CF12B}" destId="{4D91049D-E7A1-4391-9813-33AB063CA7D1}" srcOrd="5" destOrd="0" parTransId="{5FB274CD-A603-4FEA-A8F4-243D0BAF7890}" sibTransId="{5C717447-4250-4914-8E19-170B6D8A8A9C}"/>
    <dgm:cxn modelId="{D988D74B-AF53-4617-97B6-5DDB2B5697FD}" type="presOf" srcId="{539F30C2-57D4-4E36-A694-C2E96F0ED25F}" destId="{44EA543F-8781-4BB6-AA39-25B12C76030D}" srcOrd="0" destOrd="0" presId="urn:microsoft.com/office/officeart/2005/8/layout/default#1"/>
    <dgm:cxn modelId="{86AAC085-10E2-487F-9463-6D7CB8F3EC37}" type="presOf" srcId="{D76E8951-405C-472F-9DDC-4F2CC7781CA6}" destId="{47C0F225-797F-446A-B840-6296E320E163}" srcOrd="0" destOrd="0" presId="urn:microsoft.com/office/officeart/2005/8/layout/default#1"/>
    <dgm:cxn modelId="{231714BC-C6B8-4984-A220-011536DAD7FD}" type="presOf" srcId="{4D91049D-E7A1-4391-9813-33AB063CA7D1}" destId="{97F4EC9B-AA50-4479-A112-4F029B136C96}" srcOrd="0" destOrd="0" presId="urn:microsoft.com/office/officeart/2005/8/layout/default#1"/>
    <dgm:cxn modelId="{23F35D64-A7A8-4966-8DEB-F1E1F77E24D2}" srcId="{18CEB1D4-7E99-4EB6-9D84-DF476E0CF12B}" destId="{1CB39BA7-7716-4012-AEAD-9DF04C30E1F4}" srcOrd="0" destOrd="0" parTransId="{86F0CB3F-99FC-41EE-97C7-1323EF8882FE}" sibTransId="{22E3E795-0546-4E3B-9A1A-F33B76AC12D5}"/>
    <dgm:cxn modelId="{2442AFCF-AC87-488E-8178-63306C825979}" srcId="{18CEB1D4-7E99-4EB6-9D84-DF476E0CF12B}" destId="{539F30C2-57D4-4E36-A694-C2E96F0ED25F}" srcOrd="2" destOrd="0" parTransId="{A23965D9-954E-46F3-BABA-560BAF5657BF}" sibTransId="{410DFA0D-4CB6-42FB-868B-07CCB4862C0A}"/>
    <dgm:cxn modelId="{C6A8F5F8-B9B3-48A8-BCD0-8C532BDA2091}" srcId="{18CEB1D4-7E99-4EB6-9D84-DF476E0CF12B}" destId="{E2D6880B-B67A-4BD3-9F0A-8DDCE1AE5EEB}" srcOrd="1" destOrd="0" parTransId="{6F549738-0E83-4F27-BDEE-CBF88EE33639}" sibTransId="{DE805EC1-AA70-4E56-B7E7-BD66CCA542A3}"/>
    <dgm:cxn modelId="{008B8871-FA99-4632-B38C-B1ED640E889F}" srcId="{18CEB1D4-7E99-4EB6-9D84-DF476E0CF12B}" destId="{D76E8951-405C-472F-9DDC-4F2CC7781CA6}" srcOrd="3" destOrd="0" parTransId="{68D61044-8072-47C1-BFC5-16012A6C063B}" sibTransId="{A93D27EF-1382-4301-8A8B-8A49430A9B60}"/>
    <dgm:cxn modelId="{F2821B22-AEB0-4D0D-BE05-D74BE6D117E7}" type="presOf" srcId="{C598E8E1-68AD-4538-A8AE-BFC80CBEDB15}" destId="{A457A7A3-9E9F-43EA-8183-CF2854A2739D}" srcOrd="0" destOrd="0" presId="urn:microsoft.com/office/officeart/2005/8/layout/default#1"/>
    <dgm:cxn modelId="{15CC918E-7B83-41FD-9B62-90E605C6196A}" type="presOf" srcId="{1CB39BA7-7716-4012-AEAD-9DF04C30E1F4}" destId="{B2F1F3A8-21FE-45E6-9E05-CFF0F9422610}" srcOrd="0" destOrd="0" presId="urn:microsoft.com/office/officeart/2005/8/layout/default#1"/>
    <dgm:cxn modelId="{06F1792C-7B23-41AC-A77D-7EBA3CB60C61}" srcId="{18CEB1D4-7E99-4EB6-9D84-DF476E0CF12B}" destId="{C598E8E1-68AD-4538-A8AE-BFC80CBEDB15}" srcOrd="4" destOrd="0" parTransId="{89D19F33-2952-4AE2-976D-46D16E69573B}" sibTransId="{A8F05805-E2D3-4D7B-ACED-D0922BCA770D}"/>
    <dgm:cxn modelId="{0F655734-3DCC-4D29-BC62-15F5035DFC19}" type="presOf" srcId="{18CEB1D4-7E99-4EB6-9D84-DF476E0CF12B}" destId="{38A58026-5EDC-46E6-A231-3A816AE9BBF8}" srcOrd="0" destOrd="0" presId="urn:microsoft.com/office/officeart/2005/8/layout/default#1"/>
    <dgm:cxn modelId="{830F490C-4FC8-49E6-A209-8193F338D59C}" type="presOf" srcId="{E2D6880B-B67A-4BD3-9F0A-8DDCE1AE5EEB}" destId="{6C79B01A-9E82-40AC-81EA-B6CD2F92783A}" srcOrd="0" destOrd="0" presId="urn:microsoft.com/office/officeart/2005/8/layout/default#1"/>
    <dgm:cxn modelId="{F36BBDC1-1283-42F1-A686-44BBC7A5390A}" type="presParOf" srcId="{38A58026-5EDC-46E6-A231-3A816AE9BBF8}" destId="{B2F1F3A8-21FE-45E6-9E05-CFF0F9422610}" srcOrd="0" destOrd="0" presId="urn:microsoft.com/office/officeart/2005/8/layout/default#1"/>
    <dgm:cxn modelId="{BEA50085-6482-482E-9D58-BB11BA8F275F}" type="presParOf" srcId="{38A58026-5EDC-46E6-A231-3A816AE9BBF8}" destId="{CEE9E85E-720A-487E-A1AB-E178B0872DC0}" srcOrd="1" destOrd="0" presId="urn:microsoft.com/office/officeart/2005/8/layout/default#1"/>
    <dgm:cxn modelId="{F771BB9E-F231-4EF4-AE1D-BEBE00886CCE}" type="presParOf" srcId="{38A58026-5EDC-46E6-A231-3A816AE9BBF8}" destId="{6C79B01A-9E82-40AC-81EA-B6CD2F92783A}" srcOrd="2" destOrd="0" presId="urn:microsoft.com/office/officeart/2005/8/layout/default#1"/>
    <dgm:cxn modelId="{3ECFC73C-0479-4290-AD5E-BA28F113D2B9}" type="presParOf" srcId="{38A58026-5EDC-46E6-A231-3A816AE9BBF8}" destId="{FD65918D-CEFE-4F2A-915A-C4D97D14160B}" srcOrd="3" destOrd="0" presId="urn:microsoft.com/office/officeart/2005/8/layout/default#1"/>
    <dgm:cxn modelId="{A90467E2-C9BA-4E63-8CEB-A2C3EADC8F18}" type="presParOf" srcId="{38A58026-5EDC-46E6-A231-3A816AE9BBF8}" destId="{44EA543F-8781-4BB6-AA39-25B12C76030D}" srcOrd="4" destOrd="0" presId="urn:microsoft.com/office/officeart/2005/8/layout/default#1"/>
    <dgm:cxn modelId="{2A1CE7A7-D8E4-4739-8D46-9C174D17DE15}" type="presParOf" srcId="{38A58026-5EDC-46E6-A231-3A816AE9BBF8}" destId="{B8E7AB1D-2A14-4DA3-A630-87007C71DE12}" srcOrd="5" destOrd="0" presId="urn:microsoft.com/office/officeart/2005/8/layout/default#1"/>
    <dgm:cxn modelId="{CC6D89D5-5347-4B22-AD01-3D5F13EF677F}" type="presParOf" srcId="{38A58026-5EDC-46E6-A231-3A816AE9BBF8}" destId="{47C0F225-797F-446A-B840-6296E320E163}" srcOrd="6" destOrd="0" presId="urn:microsoft.com/office/officeart/2005/8/layout/default#1"/>
    <dgm:cxn modelId="{12848946-E5E0-40ED-B7F0-7A79AE768D01}" type="presParOf" srcId="{38A58026-5EDC-46E6-A231-3A816AE9BBF8}" destId="{28EC1425-84D7-47F9-A330-96C4524C55C0}" srcOrd="7" destOrd="0" presId="urn:microsoft.com/office/officeart/2005/8/layout/default#1"/>
    <dgm:cxn modelId="{3903EE11-2786-4552-B75E-02C176CF30F2}" type="presParOf" srcId="{38A58026-5EDC-46E6-A231-3A816AE9BBF8}" destId="{A457A7A3-9E9F-43EA-8183-CF2854A2739D}" srcOrd="8" destOrd="0" presId="urn:microsoft.com/office/officeart/2005/8/layout/default#1"/>
    <dgm:cxn modelId="{41FFAD5D-1E80-4490-A3D7-6F372BED11A8}" type="presParOf" srcId="{38A58026-5EDC-46E6-A231-3A816AE9BBF8}" destId="{A6E79B45-A62B-4778-A8C7-A3E04090E5AB}" srcOrd="9" destOrd="0" presId="urn:microsoft.com/office/officeart/2005/8/layout/default#1"/>
    <dgm:cxn modelId="{15BAAFAC-5B66-4D35-989A-F07D290AF973}" type="presParOf" srcId="{38A58026-5EDC-46E6-A231-3A816AE9BBF8}" destId="{97F4EC9B-AA50-4479-A112-4F029B136C96}" srcOrd="10" destOrd="0" presId="urn:microsoft.com/office/officeart/2005/8/layout/default#1"/>
  </dgm:cxnLst>
  <dgm:bg>
    <a:solidFill>
      <a:schemeClr val="accent6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CEB1D4-7E99-4EB6-9D84-DF476E0CF12B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BF740280-6C46-457C-946C-21133D01C354}">
      <dgm:prSet custT="1"/>
      <dgm:spPr/>
      <dgm:t>
        <a:bodyPr/>
        <a:lstStyle/>
        <a:p>
          <a:r>
            <a:rPr lang="en-ZA" sz="1400" b="1" i="1" dirty="0" smtClean="0"/>
            <a:t>Accountabilit</a:t>
          </a:r>
          <a:r>
            <a:rPr lang="en-ZA" sz="1400" i="1" dirty="0" smtClean="0"/>
            <a:t>y = assigning ownership in your business</a:t>
          </a:r>
          <a:r>
            <a:rPr lang="en-ZA" sz="1000" i="1" dirty="0" smtClean="0"/>
            <a:t>; </a:t>
          </a:r>
          <a:endParaRPr lang="en-ZA" sz="1000" dirty="0"/>
        </a:p>
      </dgm:t>
    </dgm:pt>
    <dgm:pt modelId="{17B090CC-D2E7-4CED-8420-56240F2E8951}" type="parTrans" cxnId="{6AB832D6-8C18-4C75-A79F-24B45F4F9AE0}">
      <dgm:prSet/>
      <dgm:spPr/>
      <dgm:t>
        <a:bodyPr/>
        <a:lstStyle/>
        <a:p>
          <a:endParaRPr lang="en-ZA"/>
        </a:p>
      </dgm:t>
    </dgm:pt>
    <dgm:pt modelId="{3724AD8D-8859-4B15-8558-4DC3947B25FB}" type="sibTrans" cxnId="{6AB832D6-8C18-4C75-A79F-24B45F4F9AE0}">
      <dgm:prSet/>
      <dgm:spPr/>
      <dgm:t>
        <a:bodyPr/>
        <a:lstStyle/>
        <a:p>
          <a:endParaRPr lang="en-ZA"/>
        </a:p>
      </dgm:t>
    </dgm:pt>
    <dgm:pt modelId="{0B594D33-9042-421C-A48A-4B6F487E3BC3}">
      <dgm:prSet custT="1"/>
      <dgm:spPr/>
      <dgm:t>
        <a:bodyPr/>
        <a:lstStyle/>
        <a:p>
          <a:r>
            <a:rPr lang="en-ZA" sz="1400" b="1" i="1" dirty="0" smtClean="0"/>
            <a:t>Processing Limitation</a:t>
          </a:r>
          <a:r>
            <a:rPr lang="en-ZA" sz="1400" i="1" dirty="0" smtClean="0"/>
            <a:t> = processing information for lawful  reasons and in a manner that does not infringe privacy</a:t>
          </a:r>
          <a:r>
            <a:rPr lang="en-ZA" sz="1000" i="1" dirty="0" smtClean="0"/>
            <a:t>;</a:t>
          </a:r>
          <a:endParaRPr lang="en-ZA" sz="1000" dirty="0"/>
        </a:p>
      </dgm:t>
    </dgm:pt>
    <dgm:pt modelId="{516F1EE6-6689-4940-B436-4D8FBD7BD02C}" type="parTrans" cxnId="{4358341A-E45C-4000-ABBA-A335CBBD5747}">
      <dgm:prSet/>
      <dgm:spPr/>
      <dgm:t>
        <a:bodyPr/>
        <a:lstStyle/>
        <a:p>
          <a:endParaRPr lang="en-ZA"/>
        </a:p>
      </dgm:t>
    </dgm:pt>
    <dgm:pt modelId="{A520183C-26D7-49B3-85B6-D8F7BF48E0A2}" type="sibTrans" cxnId="{4358341A-E45C-4000-ABBA-A335CBBD5747}">
      <dgm:prSet/>
      <dgm:spPr/>
      <dgm:t>
        <a:bodyPr/>
        <a:lstStyle/>
        <a:p>
          <a:endParaRPr lang="en-ZA"/>
        </a:p>
      </dgm:t>
    </dgm:pt>
    <dgm:pt modelId="{C723AAA7-FFA2-4AEE-8D69-29560C6C41C9}">
      <dgm:prSet custT="1"/>
      <dgm:spPr/>
      <dgm:t>
        <a:bodyPr/>
        <a:lstStyle/>
        <a:p>
          <a:r>
            <a:rPr lang="en-ZA" sz="1400" b="1" i="1" dirty="0" smtClean="0"/>
            <a:t>Purpose  Specification</a:t>
          </a:r>
          <a:r>
            <a:rPr lang="en-ZA" sz="1400" i="1" dirty="0" smtClean="0"/>
            <a:t> =only obtaining and holding personal information for a specific purpose</a:t>
          </a:r>
          <a:r>
            <a:rPr lang="en-ZA" sz="1000" i="1" dirty="0" smtClean="0"/>
            <a:t>;</a:t>
          </a:r>
          <a:endParaRPr lang="en-ZA" sz="1000" dirty="0"/>
        </a:p>
      </dgm:t>
    </dgm:pt>
    <dgm:pt modelId="{284F9945-048A-42BC-9229-21E2F1125F59}" type="parTrans" cxnId="{631F0D62-6E7D-456A-BABE-9B5256DBDF30}">
      <dgm:prSet/>
      <dgm:spPr/>
      <dgm:t>
        <a:bodyPr/>
        <a:lstStyle/>
        <a:p>
          <a:endParaRPr lang="en-ZA"/>
        </a:p>
      </dgm:t>
    </dgm:pt>
    <dgm:pt modelId="{6D7C20BC-D4A6-4FE2-9FB7-51197C8AC617}" type="sibTrans" cxnId="{631F0D62-6E7D-456A-BABE-9B5256DBDF30}">
      <dgm:prSet/>
      <dgm:spPr/>
      <dgm:t>
        <a:bodyPr/>
        <a:lstStyle/>
        <a:p>
          <a:endParaRPr lang="en-ZA"/>
        </a:p>
      </dgm:t>
    </dgm:pt>
    <dgm:pt modelId="{E20717C2-AAD8-45FB-910D-DA440E110AB7}">
      <dgm:prSet custT="1"/>
      <dgm:spPr/>
      <dgm:t>
        <a:bodyPr/>
        <a:lstStyle/>
        <a:p>
          <a:r>
            <a:rPr lang="en-ZA" sz="1400" b="1" i="1" dirty="0" smtClean="0"/>
            <a:t>Further Processing Limitation</a:t>
          </a:r>
          <a:r>
            <a:rPr lang="en-ZA" sz="1400" i="1" dirty="0" smtClean="0"/>
            <a:t> </a:t>
          </a:r>
          <a:r>
            <a:rPr lang="en-ZA" sz="1400" dirty="0" smtClean="0"/>
            <a:t>= </a:t>
          </a:r>
          <a:r>
            <a:rPr lang="en-ZA" sz="1400" i="1" dirty="0" smtClean="0"/>
            <a:t>Further processing of personal information must be compatible with the purpose for which it was collected</a:t>
          </a:r>
          <a:r>
            <a:rPr lang="en-ZA" sz="1000" i="1" dirty="0" smtClean="0"/>
            <a:t>;</a:t>
          </a:r>
          <a:endParaRPr lang="en-ZA" sz="1000" dirty="0"/>
        </a:p>
      </dgm:t>
    </dgm:pt>
    <dgm:pt modelId="{21327BCD-5660-4987-9BFA-A94B50F8ACFB}" type="parTrans" cxnId="{03DDE1BA-BCDD-47C6-9D79-483C01D72528}">
      <dgm:prSet/>
      <dgm:spPr/>
      <dgm:t>
        <a:bodyPr/>
        <a:lstStyle/>
        <a:p>
          <a:endParaRPr lang="en-ZA"/>
        </a:p>
      </dgm:t>
    </dgm:pt>
    <dgm:pt modelId="{93F6A1DD-F138-4465-B8BA-50D1B8ACDB70}" type="sibTrans" cxnId="{03DDE1BA-BCDD-47C6-9D79-483C01D72528}">
      <dgm:prSet/>
      <dgm:spPr/>
      <dgm:t>
        <a:bodyPr/>
        <a:lstStyle/>
        <a:p>
          <a:endParaRPr lang="en-ZA"/>
        </a:p>
      </dgm:t>
    </dgm:pt>
    <dgm:pt modelId="{E1304B5E-A788-4857-82EE-8F5B2B245428}">
      <dgm:prSet custT="1"/>
      <dgm:spPr/>
      <dgm:t>
        <a:bodyPr/>
        <a:lstStyle/>
        <a:p>
          <a:r>
            <a:rPr lang="en-ZA" sz="1400" b="1" i="1" dirty="0" smtClean="0"/>
            <a:t>Information Quality</a:t>
          </a:r>
          <a:r>
            <a:rPr lang="en-ZA" sz="1400" i="1" dirty="0" smtClean="0"/>
            <a:t> = ensuring that information is complete and accurate</a:t>
          </a:r>
          <a:r>
            <a:rPr lang="en-ZA" sz="1000" i="1" dirty="0" smtClean="0"/>
            <a:t>;</a:t>
          </a:r>
          <a:endParaRPr lang="en-ZA" sz="1000" dirty="0"/>
        </a:p>
      </dgm:t>
    </dgm:pt>
    <dgm:pt modelId="{51AB1E1D-D8BB-4052-9DAC-6BD1ECF89012}" type="parTrans" cxnId="{2DC577EA-EB0F-405C-8DB5-A3C4BBD73809}">
      <dgm:prSet/>
      <dgm:spPr/>
      <dgm:t>
        <a:bodyPr/>
        <a:lstStyle/>
        <a:p>
          <a:endParaRPr lang="en-ZA"/>
        </a:p>
      </dgm:t>
    </dgm:pt>
    <dgm:pt modelId="{C88D434D-2B3E-41A7-A8E0-90258CC08C87}" type="sibTrans" cxnId="{2DC577EA-EB0F-405C-8DB5-A3C4BBD73809}">
      <dgm:prSet/>
      <dgm:spPr/>
      <dgm:t>
        <a:bodyPr/>
        <a:lstStyle/>
        <a:p>
          <a:endParaRPr lang="en-ZA"/>
        </a:p>
      </dgm:t>
    </dgm:pt>
    <dgm:pt modelId="{34ED6EA5-4E6C-4910-9A79-2703DB845828}">
      <dgm:prSet custT="1"/>
      <dgm:spPr/>
      <dgm:t>
        <a:bodyPr/>
        <a:lstStyle/>
        <a:p>
          <a:r>
            <a:rPr lang="en-ZA" sz="1400" b="1" i="1" dirty="0" smtClean="0"/>
            <a:t>Openness</a:t>
          </a:r>
          <a:r>
            <a:rPr lang="en-ZA" sz="1400" i="1" dirty="0" smtClean="0"/>
            <a:t> = informing individuals that their information has been obtained and the purpose thereof</a:t>
          </a:r>
          <a:r>
            <a:rPr lang="en-ZA" sz="1000" i="1" dirty="0" smtClean="0"/>
            <a:t>;</a:t>
          </a:r>
          <a:endParaRPr lang="en-ZA" sz="1000" dirty="0"/>
        </a:p>
      </dgm:t>
    </dgm:pt>
    <dgm:pt modelId="{C4AF8EEE-9E83-4120-9B27-2681EC748AF6}" type="parTrans" cxnId="{197E4222-1FAD-455A-BEB0-0F495BDA01FF}">
      <dgm:prSet/>
      <dgm:spPr/>
      <dgm:t>
        <a:bodyPr/>
        <a:lstStyle/>
        <a:p>
          <a:endParaRPr lang="en-ZA"/>
        </a:p>
      </dgm:t>
    </dgm:pt>
    <dgm:pt modelId="{B8F68BE8-9C45-4D79-8EB5-5D6E5C3295DC}" type="sibTrans" cxnId="{197E4222-1FAD-455A-BEB0-0F495BDA01FF}">
      <dgm:prSet/>
      <dgm:spPr/>
      <dgm:t>
        <a:bodyPr/>
        <a:lstStyle/>
        <a:p>
          <a:endParaRPr lang="en-ZA"/>
        </a:p>
      </dgm:t>
    </dgm:pt>
    <dgm:pt modelId="{DFD41300-DD62-4E03-855C-7E83BA95E2B1}">
      <dgm:prSet custT="1"/>
      <dgm:spPr/>
      <dgm:t>
        <a:bodyPr/>
        <a:lstStyle/>
        <a:p>
          <a:r>
            <a:rPr lang="en-ZA" sz="1400" b="1" i="1" dirty="0" smtClean="0"/>
            <a:t>Security safeguards</a:t>
          </a:r>
          <a:r>
            <a:rPr lang="en-ZA" sz="1400" i="1" dirty="0" smtClean="0"/>
            <a:t> = the integrity of personal information must be secured using reasonable technical and organisational measures;</a:t>
          </a:r>
          <a:endParaRPr lang="en-ZA" sz="1400" dirty="0"/>
        </a:p>
      </dgm:t>
    </dgm:pt>
    <dgm:pt modelId="{F24D0B0D-E661-4317-B69F-A0C00E9AEDD0}" type="parTrans" cxnId="{ED42046F-1D7E-4BDD-9C77-2079D0D3BA8B}">
      <dgm:prSet/>
      <dgm:spPr/>
      <dgm:t>
        <a:bodyPr/>
        <a:lstStyle/>
        <a:p>
          <a:endParaRPr lang="en-ZA"/>
        </a:p>
      </dgm:t>
    </dgm:pt>
    <dgm:pt modelId="{9FEC79A1-4137-49A2-B871-332BBA844E9A}" type="sibTrans" cxnId="{ED42046F-1D7E-4BDD-9C77-2079D0D3BA8B}">
      <dgm:prSet/>
      <dgm:spPr/>
      <dgm:t>
        <a:bodyPr/>
        <a:lstStyle/>
        <a:p>
          <a:endParaRPr lang="en-ZA"/>
        </a:p>
      </dgm:t>
    </dgm:pt>
    <dgm:pt modelId="{5F16A642-1A8D-40BC-BF96-46781BCEFD65}">
      <dgm:prSet custT="1"/>
      <dgm:spPr/>
      <dgm:t>
        <a:bodyPr/>
        <a:lstStyle/>
        <a:p>
          <a:r>
            <a:rPr lang="en-ZA" sz="1400" b="1" i="1" dirty="0" smtClean="0"/>
            <a:t>Data Subject Participation</a:t>
          </a:r>
          <a:r>
            <a:rPr lang="en-ZA" sz="1400" i="1" dirty="0" smtClean="0"/>
            <a:t> = an individual has the right to request whether an organisation holds their personal information. An individual may request the information is deleted or corrected if it is incorrectly stored. </a:t>
          </a:r>
          <a:r>
            <a:rPr lang="en-ZA" sz="1000" i="1" dirty="0" smtClean="0"/>
            <a:t/>
          </a:r>
          <a:br>
            <a:rPr lang="en-ZA" sz="1000" i="1" dirty="0" smtClean="0"/>
          </a:br>
          <a:endParaRPr lang="en-ZA" sz="1000" dirty="0"/>
        </a:p>
      </dgm:t>
    </dgm:pt>
    <dgm:pt modelId="{D53FBE4A-E205-4A1F-9314-AA8674F46193}" type="parTrans" cxnId="{A4AB065F-2EDE-4A98-83DF-A863F8CC6B1E}">
      <dgm:prSet/>
      <dgm:spPr/>
      <dgm:t>
        <a:bodyPr/>
        <a:lstStyle/>
        <a:p>
          <a:endParaRPr lang="en-ZA"/>
        </a:p>
      </dgm:t>
    </dgm:pt>
    <dgm:pt modelId="{1EA37584-0503-46FD-986F-F6A28704B345}" type="sibTrans" cxnId="{A4AB065F-2EDE-4A98-83DF-A863F8CC6B1E}">
      <dgm:prSet/>
      <dgm:spPr/>
      <dgm:t>
        <a:bodyPr/>
        <a:lstStyle/>
        <a:p>
          <a:endParaRPr lang="en-ZA"/>
        </a:p>
      </dgm:t>
    </dgm:pt>
    <dgm:pt modelId="{38A58026-5EDC-46E6-A231-3A816AE9BBF8}" type="pres">
      <dgm:prSet presAssocID="{18CEB1D4-7E99-4EB6-9D84-DF476E0CF12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05BDF2CD-7FD7-445A-BB0D-5C6798040FF9}" type="pres">
      <dgm:prSet presAssocID="{BF740280-6C46-457C-946C-21133D01C354}" presName="node" presStyleLbl="node1" presStyleIdx="0" presStyleCnt="8" custScaleX="117578" custLinFactNeighborX="-20064" custLinFactNeighborY="6229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47BBAE8C-C790-46A3-9C45-E896FC1D633C}" type="pres">
      <dgm:prSet presAssocID="{3724AD8D-8859-4B15-8558-4DC3947B25FB}" presName="sibTrans" presStyleCnt="0"/>
      <dgm:spPr/>
    </dgm:pt>
    <dgm:pt modelId="{7EC775E3-FB19-46D6-AB57-C33851E0A6C6}" type="pres">
      <dgm:prSet presAssocID="{0B594D33-9042-421C-A48A-4B6F487E3BC3}" presName="node" presStyleLbl="node1" presStyleIdx="1" presStyleCnt="8" custLinFactNeighborX="7449" custLinFactNeighborY="6229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E915E4A8-C666-4FF5-8F29-2AFC539AA98E}" type="pres">
      <dgm:prSet presAssocID="{A520183C-26D7-49B3-85B6-D8F7BF48E0A2}" presName="sibTrans" presStyleCnt="0"/>
      <dgm:spPr/>
    </dgm:pt>
    <dgm:pt modelId="{267695D9-760F-4848-8251-DD3FDE3F06AB}" type="pres">
      <dgm:prSet presAssocID="{C723AAA7-FFA2-4AEE-8D69-29560C6C41C9}" presName="node" presStyleLbl="node1" presStyleIdx="2" presStyleCnt="8" custLinFactNeighborX="17492" custLinFactNeighborY="6229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C9C6512E-7021-4CAD-AA24-BAF8AB2B862A}" type="pres">
      <dgm:prSet presAssocID="{6D7C20BC-D4A6-4FE2-9FB7-51197C8AC617}" presName="sibTrans" presStyleCnt="0"/>
      <dgm:spPr/>
    </dgm:pt>
    <dgm:pt modelId="{DB2B055E-BF66-4CEB-A1DA-960803D6702C}" type="pres">
      <dgm:prSet presAssocID="{E20717C2-AAD8-45FB-910D-DA440E110AB7}" presName="node" presStyleLbl="node1" presStyleIdx="3" presStyleCnt="8" custScaleX="122466" custLinFactNeighborX="-16333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22F79D49-5E00-4D00-B6DF-621538A92BDC}" type="pres">
      <dgm:prSet presAssocID="{93F6A1DD-F138-4465-B8BA-50D1B8ACDB70}" presName="sibTrans" presStyleCnt="0"/>
      <dgm:spPr/>
    </dgm:pt>
    <dgm:pt modelId="{3EA77F46-C43D-47B5-867F-7C1730A864FA}" type="pres">
      <dgm:prSet presAssocID="{E1304B5E-A788-4857-82EE-8F5B2B245428}" presName="node" presStyleLbl="node1" presStyleIdx="4" presStyleCnt="8" custLinFactNeighborX="4963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85BAC2E0-6012-4069-A94F-7DF48300EC40}" type="pres">
      <dgm:prSet presAssocID="{C88D434D-2B3E-41A7-A8E0-90258CC08C87}" presName="sibTrans" presStyleCnt="0"/>
      <dgm:spPr/>
    </dgm:pt>
    <dgm:pt modelId="{69EC8AC6-5259-4DAF-B139-12BEEFDDA259}" type="pres">
      <dgm:prSet presAssocID="{34ED6EA5-4E6C-4910-9A79-2703DB845828}" presName="node" presStyleLbl="node1" presStyleIdx="5" presStyleCnt="8" custLinFactNeighborX="15048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2F9D587D-FDFF-4B13-BD11-1110C5494394}" type="pres">
      <dgm:prSet presAssocID="{B8F68BE8-9C45-4D79-8EB5-5D6E5C3295DC}" presName="sibTrans" presStyleCnt="0"/>
      <dgm:spPr/>
    </dgm:pt>
    <dgm:pt modelId="{227F73DC-53A5-43A2-B7F9-106C1143D3F4}" type="pres">
      <dgm:prSet presAssocID="{DFD41300-DD62-4E03-855C-7E83BA95E2B1}" presName="node" presStyleLbl="node1" presStyleIdx="6" presStyleCnt="8" custScaleX="140087" custLinFactNeighborX="-3827" custLinFactNeighborY="-8313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9B1AEF4D-AB7C-4552-BEDF-5D37DFCF4C6F}" type="pres">
      <dgm:prSet presAssocID="{9FEC79A1-4137-49A2-B871-332BBA844E9A}" presName="sibTrans" presStyleCnt="0"/>
      <dgm:spPr/>
    </dgm:pt>
    <dgm:pt modelId="{B1D01543-6FD4-4660-A414-B7EACA46EF83}" type="pres">
      <dgm:prSet presAssocID="{5F16A642-1A8D-40BC-BF96-46781BCEFD65}" presName="node" presStyleLbl="node1" presStyleIdx="7" presStyleCnt="8" custScaleX="219967" custLinFactNeighborX="1178" custLinFactNeighborY="-8313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</dgm:ptLst>
  <dgm:cxnLst>
    <dgm:cxn modelId="{D9F76C5A-A745-4D3B-A230-F5E56943F51E}" type="presOf" srcId="{C723AAA7-FFA2-4AEE-8D69-29560C6C41C9}" destId="{267695D9-760F-4848-8251-DD3FDE3F06AB}" srcOrd="0" destOrd="0" presId="urn:microsoft.com/office/officeart/2005/8/layout/default#2"/>
    <dgm:cxn modelId="{197E4222-1FAD-455A-BEB0-0F495BDA01FF}" srcId="{18CEB1D4-7E99-4EB6-9D84-DF476E0CF12B}" destId="{34ED6EA5-4E6C-4910-9A79-2703DB845828}" srcOrd="5" destOrd="0" parTransId="{C4AF8EEE-9E83-4120-9B27-2681EC748AF6}" sibTransId="{B8F68BE8-9C45-4D79-8EB5-5D6E5C3295DC}"/>
    <dgm:cxn modelId="{2D537F32-0481-4F2B-B5FC-ABA14396E18D}" type="presOf" srcId="{E1304B5E-A788-4857-82EE-8F5B2B245428}" destId="{3EA77F46-C43D-47B5-867F-7C1730A864FA}" srcOrd="0" destOrd="0" presId="urn:microsoft.com/office/officeart/2005/8/layout/default#2"/>
    <dgm:cxn modelId="{631F0D62-6E7D-456A-BABE-9B5256DBDF30}" srcId="{18CEB1D4-7E99-4EB6-9D84-DF476E0CF12B}" destId="{C723AAA7-FFA2-4AEE-8D69-29560C6C41C9}" srcOrd="2" destOrd="0" parTransId="{284F9945-048A-42BC-9229-21E2F1125F59}" sibTransId="{6D7C20BC-D4A6-4FE2-9FB7-51197C8AC617}"/>
    <dgm:cxn modelId="{E19E284D-4D46-4F26-8687-51883A54B548}" type="presOf" srcId="{18CEB1D4-7E99-4EB6-9D84-DF476E0CF12B}" destId="{38A58026-5EDC-46E6-A231-3A816AE9BBF8}" srcOrd="0" destOrd="0" presId="urn:microsoft.com/office/officeart/2005/8/layout/default#2"/>
    <dgm:cxn modelId="{2DC577EA-EB0F-405C-8DB5-A3C4BBD73809}" srcId="{18CEB1D4-7E99-4EB6-9D84-DF476E0CF12B}" destId="{E1304B5E-A788-4857-82EE-8F5B2B245428}" srcOrd="4" destOrd="0" parTransId="{51AB1E1D-D8BB-4052-9DAC-6BD1ECF89012}" sibTransId="{C88D434D-2B3E-41A7-A8E0-90258CC08C87}"/>
    <dgm:cxn modelId="{A4AB065F-2EDE-4A98-83DF-A863F8CC6B1E}" srcId="{18CEB1D4-7E99-4EB6-9D84-DF476E0CF12B}" destId="{5F16A642-1A8D-40BC-BF96-46781BCEFD65}" srcOrd="7" destOrd="0" parTransId="{D53FBE4A-E205-4A1F-9314-AA8674F46193}" sibTransId="{1EA37584-0503-46FD-986F-F6A28704B345}"/>
    <dgm:cxn modelId="{10BE2F37-AE4F-4446-A57B-5C0F441FADAB}" type="presOf" srcId="{0B594D33-9042-421C-A48A-4B6F487E3BC3}" destId="{7EC775E3-FB19-46D6-AB57-C33851E0A6C6}" srcOrd="0" destOrd="0" presId="urn:microsoft.com/office/officeart/2005/8/layout/default#2"/>
    <dgm:cxn modelId="{ED42046F-1D7E-4BDD-9C77-2079D0D3BA8B}" srcId="{18CEB1D4-7E99-4EB6-9D84-DF476E0CF12B}" destId="{DFD41300-DD62-4E03-855C-7E83BA95E2B1}" srcOrd="6" destOrd="0" parTransId="{F24D0B0D-E661-4317-B69F-A0C00E9AEDD0}" sibTransId="{9FEC79A1-4137-49A2-B871-332BBA844E9A}"/>
    <dgm:cxn modelId="{D9BEB30E-D92D-4575-B4D4-4896D574B471}" type="presOf" srcId="{34ED6EA5-4E6C-4910-9A79-2703DB845828}" destId="{69EC8AC6-5259-4DAF-B139-12BEEFDDA259}" srcOrd="0" destOrd="0" presId="urn:microsoft.com/office/officeart/2005/8/layout/default#2"/>
    <dgm:cxn modelId="{FB8D0A3F-0985-45A1-B94C-15A6DAAFF9B4}" type="presOf" srcId="{DFD41300-DD62-4E03-855C-7E83BA95E2B1}" destId="{227F73DC-53A5-43A2-B7F9-106C1143D3F4}" srcOrd="0" destOrd="0" presId="urn:microsoft.com/office/officeart/2005/8/layout/default#2"/>
    <dgm:cxn modelId="{4358341A-E45C-4000-ABBA-A335CBBD5747}" srcId="{18CEB1D4-7E99-4EB6-9D84-DF476E0CF12B}" destId="{0B594D33-9042-421C-A48A-4B6F487E3BC3}" srcOrd="1" destOrd="0" parTransId="{516F1EE6-6689-4940-B436-4D8FBD7BD02C}" sibTransId="{A520183C-26D7-49B3-85B6-D8F7BF48E0A2}"/>
    <dgm:cxn modelId="{B0CB41AA-912A-4860-A9C4-A03C5D3BADA1}" type="presOf" srcId="{BF740280-6C46-457C-946C-21133D01C354}" destId="{05BDF2CD-7FD7-445A-BB0D-5C6798040FF9}" srcOrd="0" destOrd="0" presId="urn:microsoft.com/office/officeart/2005/8/layout/default#2"/>
    <dgm:cxn modelId="{499D3C6B-5AC0-40EA-99D2-27CCAD4C6FCF}" type="presOf" srcId="{5F16A642-1A8D-40BC-BF96-46781BCEFD65}" destId="{B1D01543-6FD4-4660-A414-B7EACA46EF83}" srcOrd="0" destOrd="0" presId="urn:microsoft.com/office/officeart/2005/8/layout/default#2"/>
    <dgm:cxn modelId="{81F74BE6-CB0C-4C64-931A-CDD659D13BCE}" type="presOf" srcId="{E20717C2-AAD8-45FB-910D-DA440E110AB7}" destId="{DB2B055E-BF66-4CEB-A1DA-960803D6702C}" srcOrd="0" destOrd="0" presId="urn:microsoft.com/office/officeart/2005/8/layout/default#2"/>
    <dgm:cxn modelId="{6AB832D6-8C18-4C75-A79F-24B45F4F9AE0}" srcId="{18CEB1D4-7E99-4EB6-9D84-DF476E0CF12B}" destId="{BF740280-6C46-457C-946C-21133D01C354}" srcOrd="0" destOrd="0" parTransId="{17B090CC-D2E7-4CED-8420-56240F2E8951}" sibTransId="{3724AD8D-8859-4B15-8558-4DC3947B25FB}"/>
    <dgm:cxn modelId="{03DDE1BA-BCDD-47C6-9D79-483C01D72528}" srcId="{18CEB1D4-7E99-4EB6-9D84-DF476E0CF12B}" destId="{E20717C2-AAD8-45FB-910D-DA440E110AB7}" srcOrd="3" destOrd="0" parTransId="{21327BCD-5660-4987-9BFA-A94B50F8ACFB}" sibTransId="{93F6A1DD-F138-4465-B8BA-50D1B8ACDB70}"/>
    <dgm:cxn modelId="{CEF695A6-FB32-4592-B2CF-58B2765C53B7}" type="presParOf" srcId="{38A58026-5EDC-46E6-A231-3A816AE9BBF8}" destId="{05BDF2CD-7FD7-445A-BB0D-5C6798040FF9}" srcOrd="0" destOrd="0" presId="urn:microsoft.com/office/officeart/2005/8/layout/default#2"/>
    <dgm:cxn modelId="{111BC24C-3F13-40D0-AF1D-D15252D8167B}" type="presParOf" srcId="{38A58026-5EDC-46E6-A231-3A816AE9BBF8}" destId="{47BBAE8C-C790-46A3-9C45-E896FC1D633C}" srcOrd="1" destOrd="0" presId="urn:microsoft.com/office/officeart/2005/8/layout/default#2"/>
    <dgm:cxn modelId="{FC381C8F-CEDC-413C-B17B-4BC250C7E22D}" type="presParOf" srcId="{38A58026-5EDC-46E6-A231-3A816AE9BBF8}" destId="{7EC775E3-FB19-46D6-AB57-C33851E0A6C6}" srcOrd="2" destOrd="0" presId="urn:microsoft.com/office/officeart/2005/8/layout/default#2"/>
    <dgm:cxn modelId="{EDA8D72D-64E8-4EC3-A7FF-38B7EA563EBD}" type="presParOf" srcId="{38A58026-5EDC-46E6-A231-3A816AE9BBF8}" destId="{E915E4A8-C666-4FF5-8F29-2AFC539AA98E}" srcOrd="3" destOrd="0" presId="urn:microsoft.com/office/officeart/2005/8/layout/default#2"/>
    <dgm:cxn modelId="{B7FFB72F-9189-4C0F-A3B7-C5035B7A836A}" type="presParOf" srcId="{38A58026-5EDC-46E6-A231-3A816AE9BBF8}" destId="{267695D9-760F-4848-8251-DD3FDE3F06AB}" srcOrd="4" destOrd="0" presId="urn:microsoft.com/office/officeart/2005/8/layout/default#2"/>
    <dgm:cxn modelId="{ED1F8C89-00DA-4AA9-B699-2AECFF965092}" type="presParOf" srcId="{38A58026-5EDC-46E6-A231-3A816AE9BBF8}" destId="{C9C6512E-7021-4CAD-AA24-BAF8AB2B862A}" srcOrd="5" destOrd="0" presId="urn:microsoft.com/office/officeart/2005/8/layout/default#2"/>
    <dgm:cxn modelId="{8A354CCE-EE08-4EC5-8CA4-318E7AB22ACD}" type="presParOf" srcId="{38A58026-5EDC-46E6-A231-3A816AE9BBF8}" destId="{DB2B055E-BF66-4CEB-A1DA-960803D6702C}" srcOrd="6" destOrd="0" presId="urn:microsoft.com/office/officeart/2005/8/layout/default#2"/>
    <dgm:cxn modelId="{27DA9CA6-AFFF-44CB-A1AF-0D9DAC30A252}" type="presParOf" srcId="{38A58026-5EDC-46E6-A231-3A816AE9BBF8}" destId="{22F79D49-5E00-4D00-B6DF-621538A92BDC}" srcOrd="7" destOrd="0" presId="urn:microsoft.com/office/officeart/2005/8/layout/default#2"/>
    <dgm:cxn modelId="{0C3F03A8-B4E2-466C-8A4B-378B66D2DB92}" type="presParOf" srcId="{38A58026-5EDC-46E6-A231-3A816AE9BBF8}" destId="{3EA77F46-C43D-47B5-867F-7C1730A864FA}" srcOrd="8" destOrd="0" presId="urn:microsoft.com/office/officeart/2005/8/layout/default#2"/>
    <dgm:cxn modelId="{55EEA53A-FB84-44F9-9C84-E22C3B1F7BF2}" type="presParOf" srcId="{38A58026-5EDC-46E6-A231-3A816AE9BBF8}" destId="{85BAC2E0-6012-4069-A94F-7DF48300EC40}" srcOrd="9" destOrd="0" presId="urn:microsoft.com/office/officeart/2005/8/layout/default#2"/>
    <dgm:cxn modelId="{AAC23E30-846E-4333-AFB5-3E59578D8BFA}" type="presParOf" srcId="{38A58026-5EDC-46E6-A231-3A816AE9BBF8}" destId="{69EC8AC6-5259-4DAF-B139-12BEEFDDA259}" srcOrd="10" destOrd="0" presId="urn:microsoft.com/office/officeart/2005/8/layout/default#2"/>
    <dgm:cxn modelId="{D0A6F264-AE8D-414B-BE52-FFD58235D772}" type="presParOf" srcId="{38A58026-5EDC-46E6-A231-3A816AE9BBF8}" destId="{2F9D587D-FDFF-4B13-BD11-1110C5494394}" srcOrd="11" destOrd="0" presId="urn:microsoft.com/office/officeart/2005/8/layout/default#2"/>
    <dgm:cxn modelId="{09063341-76BD-4257-BB14-302F2BD56CCE}" type="presParOf" srcId="{38A58026-5EDC-46E6-A231-3A816AE9BBF8}" destId="{227F73DC-53A5-43A2-B7F9-106C1143D3F4}" srcOrd="12" destOrd="0" presId="urn:microsoft.com/office/officeart/2005/8/layout/default#2"/>
    <dgm:cxn modelId="{74F03A2B-6F3E-484F-B2A7-3B2F297CCCEE}" type="presParOf" srcId="{38A58026-5EDC-46E6-A231-3A816AE9BBF8}" destId="{9B1AEF4D-AB7C-4552-BEDF-5D37DFCF4C6F}" srcOrd="13" destOrd="0" presId="urn:microsoft.com/office/officeart/2005/8/layout/default#2"/>
    <dgm:cxn modelId="{24580287-0EC9-4976-AE9A-47B8255AC82D}" type="presParOf" srcId="{38A58026-5EDC-46E6-A231-3A816AE9BBF8}" destId="{B1D01543-6FD4-4660-A414-B7EACA46EF83}" srcOrd="14" destOrd="0" presId="urn:microsoft.com/office/officeart/2005/8/layout/default#2"/>
  </dgm:cxnLst>
  <dgm:bg>
    <a:solidFill>
      <a:schemeClr val="accent6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CEB1D4-7E99-4EB6-9D84-DF476E0CF12B}" type="doc">
      <dgm:prSet loTypeId="urn:microsoft.com/office/officeart/2005/8/layout/default#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16C24054-7F5F-4F19-BE89-FF30F4BD6127}">
      <dgm:prSet custT="1"/>
      <dgm:spPr/>
      <dgm:t>
        <a:bodyPr/>
        <a:lstStyle/>
        <a:p>
          <a:pPr algn="l"/>
          <a:r>
            <a:rPr lang="en-ZA" sz="2000" dirty="0" smtClean="0"/>
            <a:t>Privacy and Data Protection Acts have already existed in other countries for several years</a:t>
          </a:r>
        </a:p>
        <a:p>
          <a:pPr algn="l"/>
          <a:r>
            <a:rPr lang="en-ZA" sz="2000" dirty="0" smtClean="0"/>
            <a:t>Examples of these are :</a:t>
          </a:r>
        </a:p>
        <a:p>
          <a:pPr algn="l"/>
          <a:r>
            <a:rPr lang="en-ZA" sz="2000" dirty="0" smtClean="0"/>
            <a:t>- The European Union (EU) Data Protection Act which came into effect in 1995; updated by GDPR in 2016, effective 2018 </a:t>
          </a:r>
        </a:p>
        <a:p>
          <a:pPr algn="l"/>
          <a:r>
            <a:rPr lang="en-ZA" sz="2000" dirty="0" smtClean="0"/>
            <a:t>- The UK Data Protection Act (1984, 1998, 2017). </a:t>
          </a:r>
        </a:p>
        <a:p>
          <a:pPr algn="l"/>
          <a:r>
            <a:rPr lang="en-ZA" sz="2000" dirty="0" smtClean="0"/>
            <a:t>The POPI Act is modelled on the EU legislation to a large extent and has been written to ensure that South Africa is line with international best practice</a:t>
          </a:r>
        </a:p>
        <a:p>
          <a:pPr algn="ctr"/>
          <a:endParaRPr lang="en-ZA" sz="2000" dirty="0"/>
        </a:p>
      </dgm:t>
    </dgm:pt>
    <dgm:pt modelId="{66949CCD-6849-4905-A622-5F382BB55E74}" type="parTrans" cxnId="{205D9570-D8E0-4B8E-BA06-B46F1DCB779E}">
      <dgm:prSet/>
      <dgm:spPr/>
      <dgm:t>
        <a:bodyPr/>
        <a:lstStyle/>
        <a:p>
          <a:endParaRPr lang="en-ZA"/>
        </a:p>
      </dgm:t>
    </dgm:pt>
    <dgm:pt modelId="{8CF70E16-5864-4075-92BE-F46CF0516AE8}" type="sibTrans" cxnId="{205D9570-D8E0-4B8E-BA06-B46F1DCB779E}">
      <dgm:prSet/>
      <dgm:spPr/>
      <dgm:t>
        <a:bodyPr/>
        <a:lstStyle/>
        <a:p>
          <a:endParaRPr lang="en-ZA"/>
        </a:p>
      </dgm:t>
    </dgm:pt>
    <dgm:pt modelId="{38A58026-5EDC-46E6-A231-3A816AE9BBF8}" type="pres">
      <dgm:prSet presAssocID="{18CEB1D4-7E99-4EB6-9D84-DF476E0CF12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749EC2A0-7F93-4D7C-AF9C-B88369515F01}" type="pres">
      <dgm:prSet presAssocID="{16C24054-7F5F-4F19-BE89-FF30F4BD612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</dgm:ptLst>
  <dgm:cxnLst>
    <dgm:cxn modelId="{AAF8348E-C7A7-42E0-87F9-EE7B493E08C4}" type="presOf" srcId="{16C24054-7F5F-4F19-BE89-FF30F4BD6127}" destId="{749EC2A0-7F93-4D7C-AF9C-B88369515F01}" srcOrd="0" destOrd="0" presId="urn:microsoft.com/office/officeart/2005/8/layout/default#3"/>
    <dgm:cxn modelId="{205D9570-D8E0-4B8E-BA06-B46F1DCB779E}" srcId="{18CEB1D4-7E99-4EB6-9D84-DF476E0CF12B}" destId="{16C24054-7F5F-4F19-BE89-FF30F4BD6127}" srcOrd="0" destOrd="0" parTransId="{66949CCD-6849-4905-A622-5F382BB55E74}" sibTransId="{8CF70E16-5864-4075-92BE-F46CF0516AE8}"/>
    <dgm:cxn modelId="{8FA5C0C1-4C9C-4776-B8B4-A0535F77A9BD}" type="presOf" srcId="{18CEB1D4-7E99-4EB6-9D84-DF476E0CF12B}" destId="{38A58026-5EDC-46E6-A231-3A816AE9BBF8}" srcOrd="0" destOrd="0" presId="urn:microsoft.com/office/officeart/2005/8/layout/default#3"/>
    <dgm:cxn modelId="{6BD21284-A838-49BA-8D28-4844258668FC}" type="presParOf" srcId="{38A58026-5EDC-46E6-A231-3A816AE9BBF8}" destId="{749EC2A0-7F93-4D7C-AF9C-B88369515F01}" srcOrd="0" destOrd="0" presId="urn:microsoft.com/office/officeart/2005/8/layout/default#3"/>
  </dgm:cxnLst>
  <dgm:bg>
    <a:solidFill>
      <a:schemeClr val="accent6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CEB1D4-7E99-4EB6-9D84-DF476E0CF12B}" type="doc">
      <dgm:prSet loTypeId="urn:microsoft.com/office/officeart/2005/8/layout/default#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16C24054-7F5F-4F19-BE89-FF30F4BD6127}">
      <dgm:prSet custT="1"/>
      <dgm:spPr/>
      <dgm:t>
        <a:bodyPr/>
        <a:lstStyle/>
        <a:p>
          <a:pPr algn="l"/>
          <a:r>
            <a:rPr lang="en-ZA" sz="2000" dirty="0" smtClean="0"/>
            <a:t>Personal information such as employee and customer information will have to be protected and processed in a different way, in accordance with the conditions of the law;</a:t>
          </a:r>
        </a:p>
        <a:p>
          <a:pPr algn="l"/>
          <a:r>
            <a:rPr lang="en-ZA" sz="2000" dirty="0" smtClean="0"/>
            <a:t>Employee and customer information may not be disclosed to another party without the person’s consent;</a:t>
          </a:r>
        </a:p>
        <a:p>
          <a:pPr algn="l"/>
          <a:r>
            <a:rPr lang="en-ZA" sz="2000" dirty="0" smtClean="0"/>
            <a:t>Employee and customer information will have to be destroyed in a controlled manner when the purpose for which the information is held is no longer valid; </a:t>
          </a:r>
        </a:p>
        <a:p>
          <a:pPr algn="l"/>
          <a:r>
            <a:rPr lang="en-ZA" sz="2000" dirty="0" smtClean="0"/>
            <a:t>[insert additional information specific to your business or industry]</a:t>
          </a:r>
        </a:p>
        <a:p>
          <a:pPr algn="ctr"/>
          <a:endParaRPr lang="en-ZA" sz="2000" dirty="0"/>
        </a:p>
      </dgm:t>
    </dgm:pt>
    <dgm:pt modelId="{66949CCD-6849-4905-A622-5F382BB55E74}" type="parTrans" cxnId="{205D9570-D8E0-4B8E-BA06-B46F1DCB779E}">
      <dgm:prSet/>
      <dgm:spPr/>
      <dgm:t>
        <a:bodyPr/>
        <a:lstStyle/>
        <a:p>
          <a:endParaRPr lang="en-ZA"/>
        </a:p>
      </dgm:t>
    </dgm:pt>
    <dgm:pt modelId="{8CF70E16-5864-4075-92BE-F46CF0516AE8}" type="sibTrans" cxnId="{205D9570-D8E0-4B8E-BA06-B46F1DCB779E}">
      <dgm:prSet/>
      <dgm:spPr/>
      <dgm:t>
        <a:bodyPr/>
        <a:lstStyle/>
        <a:p>
          <a:endParaRPr lang="en-ZA"/>
        </a:p>
      </dgm:t>
    </dgm:pt>
    <dgm:pt modelId="{38A58026-5EDC-46E6-A231-3A816AE9BBF8}" type="pres">
      <dgm:prSet presAssocID="{18CEB1D4-7E99-4EB6-9D84-DF476E0CF12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749EC2A0-7F93-4D7C-AF9C-B88369515F01}" type="pres">
      <dgm:prSet presAssocID="{16C24054-7F5F-4F19-BE89-FF30F4BD612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</dgm:ptLst>
  <dgm:cxnLst>
    <dgm:cxn modelId="{6F33B1EB-A510-48EB-84D5-4EC2B47BE4A4}" type="presOf" srcId="{16C24054-7F5F-4F19-BE89-FF30F4BD6127}" destId="{749EC2A0-7F93-4D7C-AF9C-B88369515F01}" srcOrd="0" destOrd="0" presId="urn:microsoft.com/office/officeart/2005/8/layout/default#3"/>
    <dgm:cxn modelId="{205D9570-D8E0-4B8E-BA06-B46F1DCB779E}" srcId="{18CEB1D4-7E99-4EB6-9D84-DF476E0CF12B}" destId="{16C24054-7F5F-4F19-BE89-FF30F4BD6127}" srcOrd="0" destOrd="0" parTransId="{66949CCD-6849-4905-A622-5F382BB55E74}" sibTransId="{8CF70E16-5864-4075-92BE-F46CF0516AE8}"/>
    <dgm:cxn modelId="{3BFE3BAE-75B2-4DC3-A3F7-F23A498EBD6B}" type="presOf" srcId="{18CEB1D4-7E99-4EB6-9D84-DF476E0CF12B}" destId="{38A58026-5EDC-46E6-A231-3A816AE9BBF8}" srcOrd="0" destOrd="0" presId="urn:microsoft.com/office/officeart/2005/8/layout/default#3"/>
    <dgm:cxn modelId="{0E3F4926-1C42-45C1-84CE-4E14A0D48CC3}" type="presParOf" srcId="{38A58026-5EDC-46E6-A231-3A816AE9BBF8}" destId="{749EC2A0-7F93-4D7C-AF9C-B88369515F01}" srcOrd="0" destOrd="0" presId="urn:microsoft.com/office/officeart/2005/8/layout/default#3"/>
  </dgm:cxnLst>
  <dgm:bg>
    <a:solidFill>
      <a:schemeClr val="accent6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CEB1D4-7E99-4EB6-9D84-DF476E0CF12B}" type="doc">
      <dgm:prSet loTypeId="urn:microsoft.com/office/officeart/2005/8/layout/default#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16C24054-7F5F-4F19-BE89-FF30F4BD6127}">
      <dgm:prSet custT="1"/>
      <dgm:spPr/>
      <dgm:t>
        <a:bodyPr/>
        <a:lstStyle/>
        <a:p>
          <a:pPr algn="l"/>
          <a:r>
            <a:rPr lang="en-ZA" sz="2400" dirty="0" smtClean="0"/>
            <a:t>Non-compliance could lead to:</a:t>
          </a:r>
        </a:p>
        <a:p>
          <a:pPr algn="l"/>
          <a:r>
            <a:rPr lang="en-ZA" sz="2400" dirty="0" smtClean="0"/>
            <a:t>Penalties of up to R10 million per incident</a:t>
          </a:r>
        </a:p>
        <a:p>
          <a:pPr algn="l"/>
          <a:r>
            <a:rPr lang="en-ZA" sz="2400" dirty="0" smtClean="0"/>
            <a:t>Potential prison sentence for CEO / Information Officer</a:t>
          </a:r>
        </a:p>
        <a:p>
          <a:pPr algn="l"/>
          <a:r>
            <a:rPr lang="en-ZA" sz="2400" dirty="0" smtClean="0"/>
            <a:t>Reputational damage</a:t>
          </a:r>
        </a:p>
        <a:p>
          <a:pPr algn="l"/>
          <a:r>
            <a:rPr lang="en-ZA" sz="2400" dirty="0" smtClean="0"/>
            <a:t>Loss of revenue as customers turn away</a:t>
          </a:r>
        </a:p>
        <a:p>
          <a:pPr algn="l"/>
          <a:r>
            <a:rPr lang="en-ZA" sz="2400" dirty="0" smtClean="0"/>
            <a:t>PLUS the Information Regulator can stop you processing personal information i.e. SHUT DOWN YOUR BUSINESS</a:t>
          </a:r>
        </a:p>
        <a:p>
          <a:pPr algn="ctr"/>
          <a:endParaRPr lang="en-ZA" sz="2000" dirty="0"/>
        </a:p>
      </dgm:t>
    </dgm:pt>
    <dgm:pt modelId="{66949CCD-6849-4905-A622-5F382BB55E74}" type="parTrans" cxnId="{205D9570-D8E0-4B8E-BA06-B46F1DCB779E}">
      <dgm:prSet/>
      <dgm:spPr/>
      <dgm:t>
        <a:bodyPr/>
        <a:lstStyle/>
        <a:p>
          <a:endParaRPr lang="en-ZA"/>
        </a:p>
      </dgm:t>
    </dgm:pt>
    <dgm:pt modelId="{8CF70E16-5864-4075-92BE-F46CF0516AE8}" type="sibTrans" cxnId="{205D9570-D8E0-4B8E-BA06-B46F1DCB779E}">
      <dgm:prSet/>
      <dgm:spPr/>
      <dgm:t>
        <a:bodyPr/>
        <a:lstStyle/>
        <a:p>
          <a:endParaRPr lang="en-ZA"/>
        </a:p>
      </dgm:t>
    </dgm:pt>
    <dgm:pt modelId="{38A58026-5EDC-46E6-A231-3A816AE9BBF8}" type="pres">
      <dgm:prSet presAssocID="{18CEB1D4-7E99-4EB6-9D84-DF476E0CF12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749EC2A0-7F93-4D7C-AF9C-B88369515F01}" type="pres">
      <dgm:prSet presAssocID="{16C24054-7F5F-4F19-BE89-FF30F4BD612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</dgm:ptLst>
  <dgm:cxnLst>
    <dgm:cxn modelId="{3397B246-47F5-41E7-AC50-90C0913523BF}" type="presOf" srcId="{18CEB1D4-7E99-4EB6-9D84-DF476E0CF12B}" destId="{38A58026-5EDC-46E6-A231-3A816AE9BBF8}" srcOrd="0" destOrd="0" presId="urn:microsoft.com/office/officeart/2005/8/layout/default#3"/>
    <dgm:cxn modelId="{205D9570-D8E0-4B8E-BA06-B46F1DCB779E}" srcId="{18CEB1D4-7E99-4EB6-9D84-DF476E0CF12B}" destId="{16C24054-7F5F-4F19-BE89-FF30F4BD6127}" srcOrd="0" destOrd="0" parTransId="{66949CCD-6849-4905-A622-5F382BB55E74}" sibTransId="{8CF70E16-5864-4075-92BE-F46CF0516AE8}"/>
    <dgm:cxn modelId="{67568D98-5512-45DB-98CD-93083EFE8306}" type="presOf" srcId="{16C24054-7F5F-4F19-BE89-FF30F4BD6127}" destId="{749EC2A0-7F93-4D7C-AF9C-B88369515F01}" srcOrd="0" destOrd="0" presId="urn:microsoft.com/office/officeart/2005/8/layout/default#3"/>
    <dgm:cxn modelId="{7F8FA33F-2870-4BE0-8C93-D8B5C2EDFDAF}" type="presParOf" srcId="{38A58026-5EDC-46E6-A231-3A816AE9BBF8}" destId="{749EC2A0-7F93-4D7C-AF9C-B88369515F01}" srcOrd="0" destOrd="0" presId="urn:microsoft.com/office/officeart/2005/8/layout/default#3"/>
  </dgm:cxnLst>
  <dgm:bg>
    <a:solidFill>
      <a:schemeClr val="accent6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CEB1D4-7E99-4EB6-9D84-DF476E0CF12B}" type="doc">
      <dgm:prSet loTypeId="urn:microsoft.com/office/officeart/2005/8/layout/default#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16C24054-7F5F-4F19-BE89-FF30F4BD6127}">
      <dgm:prSet custT="1"/>
      <dgm:spPr/>
      <dgm:t>
        <a:bodyPr/>
        <a:lstStyle/>
        <a:p>
          <a:pPr algn="l"/>
          <a:r>
            <a:rPr lang="en-ZA" sz="2400" dirty="0" smtClean="0"/>
            <a:t>Form a POPIA Steering Committee</a:t>
          </a:r>
        </a:p>
        <a:p>
          <a:pPr algn="l"/>
          <a:r>
            <a:rPr lang="en-ZA" sz="2400" dirty="0" smtClean="0"/>
            <a:t>Appoint a Project Sponsor</a:t>
          </a:r>
        </a:p>
        <a:p>
          <a:pPr algn="l"/>
          <a:r>
            <a:rPr lang="en-ZA" sz="2400" dirty="0" smtClean="0"/>
            <a:t>Appoint a Project Manager</a:t>
          </a:r>
        </a:p>
        <a:p>
          <a:pPr algn="l"/>
          <a:r>
            <a:rPr lang="en-ZA" sz="2400" dirty="0" smtClean="0"/>
            <a:t>Define your project scope, budget and timescale</a:t>
          </a:r>
        </a:p>
        <a:p>
          <a:pPr algn="l"/>
          <a:r>
            <a:rPr lang="en-ZA" sz="2400" dirty="0" smtClean="0"/>
            <a:t>Complete a gap analysis </a:t>
          </a:r>
        </a:p>
        <a:p>
          <a:pPr algn="l"/>
          <a:r>
            <a:rPr lang="en-ZA" sz="2400" dirty="0" smtClean="0"/>
            <a:t>Develop a risk response plan</a:t>
          </a:r>
        </a:p>
        <a:p>
          <a:pPr algn="l"/>
          <a:r>
            <a:rPr lang="en-ZA" sz="2400" dirty="0" smtClean="0"/>
            <a:t>Implement remedial actions</a:t>
          </a:r>
        </a:p>
        <a:p>
          <a:pPr algn="l"/>
          <a:r>
            <a:rPr lang="en-ZA" sz="2400" dirty="0" smtClean="0"/>
            <a:t>Position for ongoing compliance</a:t>
          </a:r>
        </a:p>
        <a:p>
          <a:pPr algn="ctr"/>
          <a:endParaRPr lang="en-ZA" sz="2000" dirty="0"/>
        </a:p>
      </dgm:t>
    </dgm:pt>
    <dgm:pt modelId="{66949CCD-6849-4905-A622-5F382BB55E74}" type="parTrans" cxnId="{205D9570-D8E0-4B8E-BA06-B46F1DCB779E}">
      <dgm:prSet/>
      <dgm:spPr/>
      <dgm:t>
        <a:bodyPr/>
        <a:lstStyle/>
        <a:p>
          <a:endParaRPr lang="en-ZA"/>
        </a:p>
      </dgm:t>
    </dgm:pt>
    <dgm:pt modelId="{8CF70E16-5864-4075-92BE-F46CF0516AE8}" type="sibTrans" cxnId="{205D9570-D8E0-4B8E-BA06-B46F1DCB779E}">
      <dgm:prSet/>
      <dgm:spPr/>
      <dgm:t>
        <a:bodyPr/>
        <a:lstStyle/>
        <a:p>
          <a:endParaRPr lang="en-ZA"/>
        </a:p>
      </dgm:t>
    </dgm:pt>
    <dgm:pt modelId="{38A58026-5EDC-46E6-A231-3A816AE9BBF8}" type="pres">
      <dgm:prSet presAssocID="{18CEB1D4-7E99-4EB6-9D84-DF476E0CF12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749EC2A0-7F93-4D7C-AF9C-B88369515F01}" type="pres">
      <dgm:prSet presAssocID="{16C24054-7F5F-4F19-BE89-FF30F4BD612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</dgm:ptLst>
  <dgm:cxnLst>
    <dgm:cxn modelId="{125A638D-BB7F-4CCB-868E-09DCB0ECC4FD}" type="presOf" srcId="{16C24054-7F5F-4F19-BE89-FF30F4BD6127}" destId="{749EC2A0-7F93-4D7C-AF9C-B88369515F01}" srcOrd="0" destOrd="0" presId="urn:microsoft.com/office/officeart/2005/8/layout/default#3"/>
    <dgm:cxn modelId="{205D9570-D8E0-4B8E-BA06-B46F1DCB779E}" srcId="{18CEB1D4-7E99-4EB6-9D84-DF476E0CF12B}" destId="{16C24054-7F5F-4F19-BE89-FF30F4BD6127}" srcOrd="0" destOrd="0" parTransId="{66949CCD-6849-4905-A622-5F382BB55E74}" sibTransId="{8CF70E16-5864-4075-92BE-F46CF0516AE8}"/>
    <dgm:cxn modelId="{18DD9498-B953-412B-815F-85799B885E0A}" type="presOf" srcId="{18CEB1D4-7E99-4EB6-9D84-DF476E0CF12B}" destId="{38A58026-5EDC-46E6-A231-3A816AE9BBF8}" srcOrd="0" destOrd="0" presId="urn:microsoft.com/office/officeart/2005/8/layout/default#3"/>
    <dgm:cxn modelId="{68D4C9F2-47D4-42CF-A4CB-3D2953DB534A}" type="presParOf" srcId="{38A58026-5EDC-46E6-A231-3A816AE9BBF8}" destId="{749EC2A0-7F93-4D7C-AF9C-B88369515F01}" srcOrd="0" destOrd="0" presId="urn:microsoft.com/office/officeart/2005/8/layout/default#3"/>
  </dgm:cxnLst>
  <dgm:bg>
    <a:solidFill>
      <a:schemeClr val="accent6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F1F3A8-21FE-45E6-9E05-CFF0F9422610}">
      <dsp:nvSpPr>
        <dsp:cNvPr id="0" name=""/>
        <dsp:cNvSpPr/>
      </dsp:nvSpPr>
      <dsp:spPr>
        <a:xfrm>
          <a:off x="120177" y="365578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600" kern="1200" dirty="0" smtClean="0"/>
            <a:t>To promote the protection of personal information processed by public and private bodies</a:t>
          </a:r>
          <a:endParaRPr lang="en-ZA" sz="1600" kern="1200" dirty="0"/>
        </a:p>
      </dsp:txBody>
      <dsp:txXfrm>
        <a:off x="120177" y="365578"/>
        <a:ext cx="2571749" cy="1543050"/>
      </dsp:txXfrm>
    </dsp:sp>
    <dsp:sp modelId="{6C79B01A-9E82-40AC-81EA-B6CD2F92783A}">
      <dsp:nvSpPr>
        <dsp:cNvPr id="0" name=""/>
        <dsp:cNvSpPr/>
      </dsp:nvSpPr>
      <dsp:spPr>
        <a:xfrm>
          <a:off x="2828925" y="365578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600" kern="1200" dirty="0" smtClean="0"/>
            <a:t>To introduce information protection principles so as to establish minimum requirements for the processing of personal information </a:t>
          </a:r>
          <a:endParaRPr lang="en-ZA" sz="1600" kern="1200" dirty="0"/>
        </a:p>
      </dsp:txBody>
      <dsp:txXfrm>
        <a:off x="2828925" y="365578"/>
        <a:ext cx="2571749" cy="1543050"/>
      </dsp:txXfrm>
    </dsp:sp>
    <dsp:sp modelId="{44EA543F-8781-4BB6-AA39-25B12C76030D}">
      <dsp:nvSpPr>
        <dsp:cNvPr id="0" name=""/>
        <dsp:cNvSpPr/>
      </dsp:nvSpPr>
      <dsp:spPr>
        <a:xfrm>
          <a:off x="5537672" y="360362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600" kern="1200" dirty="0" smtClean="0"/>
            <a:t>To provide for the establishment of an Information Protection Regulator </a:t>
          </a:r>
          <a:endParaRPr lang="en-ZA" sz="1600" kern="1200" dirty="0"/>
        </a:p>
      </dsp:txBody>
      <dsp:txXfrm>
        <a:off x="5537672" y="360362"/>
        <a:ext cx="2571749" cy="1543050"/>
      </dsp:txXfrm>
    </dsp:sp>
    <dsp:sp modelId="{47C0F225-797F-446A-B840-6296E320E163}">
      <dsp:nvSpPr>
        <dsp:cNvPr id="0" name=""/>
        <dsp:cNvSpPr/>
      </dsp:nvSpPr>
      <dsp:spPr>
        <a:xfrm>
          <a:off x="153816" y="2191433"/>
          <a:ext cx="2538111" cy="14813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600" kern="1200" dirty="0" smtClean="0"/>
            <a:t>To provide for the issuing of codes of conduct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ZA" sz="1600" kern="1200" dirty="0"/>
        </a:p>
      </dsp:txBody>
      <dsp:txXfrm>
        <a:off x="153816" y="2191433"/>
        <a:ext cx="2538111" cy="1481358"/>
      </dsp:txXfrm>
    </dsp:sp>
    <dsp:sp modelId="{A457A7A3-9E9F-43EA-8183-CF2854A2739D}">
      <dsp:nvSpPr>
        <dsp:cNvPr id="0" name=""/>
        <dsp:cNvSpPr/>
      </dsp:nvSpPr>
      <dsp:spPr>
        <a:xfrm>
          <a:off x="2828925" y="2129741"/>
          <a:ext cx="2538111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600" kern="1200" dirty="0" smtClean="0"/>
            <a:t>To provide for the rights of persons regarding unsolicited electronic communications and automated decision making </a:t>
          </a:r>
          <a:endParaRPr lang="en-ZA" sz="1600" kern="1200" dirty="0"/>
        </a:p>
      </dsp:txBody>
      <dsp:txXfrm>
        <a:off x="2828925" y="2129741"/>
        <a:ext cx="2538111" cy="1543050"/>
      </dsp:txXfrm>
    </dsp:sp>
    <dsp:sp modelId="{97F4EC9B-AA50-4479-A112-4F029B136C96}">
      <dsp:nvSpPr>
        <dsp:cNvPr id="0" name=""/>
        <dsp:cNvSpPr/>
      </dsp:nvSpPr>
      <dsp:spPr>
        <a:xfrm>
          <a:off x="5504033" y="2129741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600" kern="1200" dirty="0" smtClean="0"/>
            <a:t>To regulate the flow of personal information across the borders of the Republic</a:t>
          </a:r>
          <a:endParaRPr lang="en-ZA" sz="1600" kern="1200" dirty="0"/>
        </a:p>
      </dsp:txBody>
      <dsp:txXfrm>
        <a:off x="5504033" y="2129741"/>
        <a:ext cx="2571749" cy="15430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BDF2CD-7FD7-445A-BB0D-5C6798040FF9}">
      <dsp:nvSpPr>
        <dsp:cNvPr id="0" name=""/>
        <dsp:cNvSpPr/>
      </dsp:nvSpPr>
      <dsp:spPr>
        <a:xfrm>
          <a:off x="278665" y="76636"/>
          <a:ext cx="2388339" cy="12187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400" b="1" i="1" kern="1200" dirty="0" smtClean="0"/>
            <a:t>Accountabilit</a:t>
          </a:r>
          <a:r>
            <a:rPr lang="en-ZA" sz="1400" i="1" kern="1200" dirty="0" smtClean="0"/>
            <a:t>y = assigning ownership in your business</a:t>
          </a:r>
          <a:r>
            <a:rPr lang="en-ZA" sz="1000" i="1" kern="1200" dirty="0" smtClean="0"/>
            <a:t>; </a:t>
          </a:r>
          <a:endParaRPr lang="en-ZA" sz="1000" kern="1200" dirty="0"/>
        </a:p>
      </dsp:txBody>
      <dsp:txXfrm>
        <a:off x="278665" y="76636"/>
        <a:ext cx="2388339" cy="1218768"/>
      </dsp:txXfrm>
    </dsp:sp>
    <dsp:sp modelId="{7EC775E3-FB19-46D6-AB57-C33851E0A6C6}">
      <dsp:nvSpPr>
        <dsp:cNvPr id="0" name=""/>
        <dsp:cNvSpPr/>
      </dsp:nvSpPr>
      <dsp:spPr>
        <a:xfrm>
          <a:off x="3428999" y="76636"/>
          <a:ext cx="2031280" cy="12187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400" b="1" i="1" kern="1200" dirty="0" smtClean="0"/>
            <a:t>Processing Limitation</a:t>
          </a:r>
          <a:r>
            <a:rPr lang="en-ZA" sz="1400" i="1" kern="1200" dirty="0" smtClean="0"/>
            <a:t> = processing information for lawful  reasons and in a manner that does not infringe privacy</a:t>
          </a:r>
          <a:r>
            <a:rPr lang="en-ZA" sz="1000" i="1" kern="1200" dirty="0" smtClean="0"/>
            <a:t>;</a:t>
          </a:r>
          <a:endParaRPr lang="en-ZA" sz="1000" kern="1200" dirty="0"/>
        </a:p>
      </dsp:txBody>
      <dsp:txXfrm>
        <a:off x="3428999" y="76636"/>
        <a:ext cx="2031280" cy="1218768"/>
      </dsp:txXfrm>
    </dsp:sp>
    <dsp:sp modelId="{267695D9-760F-4848-8251-DD3FDE3F06AB}">
      <dsp:nvSpPr>
        <dsp:cNvPr id="0" name=""/>
        <dsp:cNvSpPr/>
      </dsp:nvSpPr>
      <dsp:spPr>
        <a:xfrm>
          <a:off x="5867409" y="76636"/>
          <a:ext cx="2031280" cy="12187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400" b="1" i="1" kern="1200" dirty="0" smtClean="0"/>
            <a:t>Purpose  Specification</a:t>
          </a:r>
          <a:r>
            <a:rPr lang="en-ZA" sz="1400" i="1" kern="1200" dirty="0" smtClean="0"/>
            <a:t> =only obtaining and holding personal information for a specific purpose</a:t>
          </a:r>
          <a:r>
            <a:rPr lang="en-ZA" sz="1000" i="1" kern="1200" dirty="0" smtClean="0"/>
            <a:t>;</a:t>
          </a:r>
          <a:endParaRPr lang="en-ZA" sz="1000" kern="1200" dirty="0"/>
        </a:p>
      </dsp:txBody>
      <dsp:txXfrm>
        <a:off x="5867409" y="76636"/>
        <a:ext cx="2031280" cy="1218768"/>
      </dsp:txXfrm>
    </dsp:sp>
    <dsp:sp modelId="{DB2B055E-BF66-4CEB-A1DA-960803D6702C}">
      <dsp:nvSpPr>
        <dsp:cNvPr id="0" name=""/>
        <dsp:cNvSpPr/>
      </dsp:nvSpPr>
      <dsp:spPr>
        <a:xfrm>
          <a:off x="304808" y="1422615"/>
          <a:ext cx="2487628" cy="12187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400" b="1" i="1" kern="1200" dirty="0" smtClean="0"/>
            <a:t>Further Processing Limitation</a:t>
          </a:r>
          <a:r>
            <a:rPr lang="en-ZA" sz="1400" i="1" kern="1200" dirty="0" smtClean="0"/>
            <a:t> </a:t>
          </a:r>
          <a:r>
            <a:rPr lang="en-ZA" sz="1400" kern="1200" dirty="0" smtClean="0"/>
            <a:t>= </a:t>
          </a:r>
          <a:r>
            <a:rPr lang="en-ZA" sz="1400" i="1" kern="1200" dirty="0" smtClean="0"/>
            <a:t>Further processing of personal information must be compatible with the purpose for which it was collected</a:t>
          </a:r>
          <a:r>
            <a:rPr lang="en-ZA" sz="1000" i="1" kern="1200" dirty="0" smtClean="0"/>
            <a:t>;</a:t>
          </a:r>
          <a:endParaRPr lang="en-ZA" sz="1000" kern="1200" dirty="0"/>
        </a:p>
      </dsp:txBody>
      <dsp:txXfrm>
        <a:off x="304808" y="1422615"/>
        <a:ext cx="2487628" cy="1218768"/>
      </dsp:txXfrm>
    </dsp:sp>
    <dsp:sp modelId="{3EA77F46-C43D-47B5-867F-7C1730A864FA}">
      <dsp:nvSpPr>
        <dsp:cNvPr id="0" name=""/>
        <dsp:cNvSpPr/>
      </dsp:nvSpPr>
      <dsp:spPr>
        <a:xfrm>
          <a:off x="3428145" y="1422615"/>
          <a:ext cx="2031280" cy="12187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400" b="1" i="1" kern="1200" dirty="0" smtClean="0"/>
            <a:t>Information Quality</a:t>
          </a:r>
          <a:r>
            <a:rPr lang="en-ZA" sz="1400" i="1" kern="1200" dirty="0" smtClean="0"/>
            <a:t> = ensuring that information is complete and accurate</a:t>
          </a:r>
          <a:r>
            <a:rPr lang="en-ZA" sz="1000" i="1" kern="1200" dirty="0" smtClean="0"/>
            <a:t>;</a:t>
          </a:r>
          <a:endParaRPr lang="en-ZA" sz="1000" kern="1200" dirty="0"/>
        </a:p>
      </dsp:txBody>
      <dsp:txXfrm>
        <a:off x="3428145" y="1422615"/>
        <a:ext cx="2031280" cy="1218768"/>
      </dsp:txXfrm>
    </dsp:sp>
    <dsp:sp modelId="{69EC8AC6-5259-4DAF-B139-12BEEFDDA259}">
      <dsp:nvSpPr>
        <dsp:cNvPr id="0" name=""/>
        <dsp:cNvSpPr/>
      </dsp:nvSpPr>
      <dsp:spPr>
        <a:xfrm>
          <a:off x="5867409" y="1422615"/>
          <a:ext cx="2031280" cy="12187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400" b="1" i="1" kern="1200" dirty="0" smtClean="0"/>
            <a:t>Openness</a:t>
          </a:r>
          <a:r>
            <a:rPr lang="en-ZA" sz="1400" i="1" kern="1200" dirty="0" smtClean="0"/>
            <a:t> = informing individuals that their information has been obtained and the purpose thereof</a:t>
          </a:r>
          <a:r>
            <a:rPr lang="en-ZA" sz="1000" i="1" kern="1200" dirty="0" smtClean="0"/>
            <a:t>;</a:t>
          </a:r>
          <a:endParaRPr lang="en-ZA" sz="1000" kern="1200" dirty="0"/>
        </a:p>
      </dsp:txBody>
      <dsp:txXfrm>
        <a:off x="5867409" y="1422615"/>
        <a:ext cx="2031280" cy="1218768"/>
      </dsp:txXfrm>
    </dsp:sp>
    <dsp:sp modelId="{227F73DC-53A5-43A2-B7F9-106C1143D3F4}">
      <dsp:nvSpPr>
        <dsp:cNvPr id="0" name=""/>
        <dsp:cNvSpPr/>
      </dsp:nvSpPr>
      <dsp:spPr>
        <a:xfrm>
          <a:off x="278645" y="2743196"/>
          <a:ext cx="2845560" cy="12187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400" b="1" i="1" kern="1200" dirty="0" smtClean="0"/>
            <a:t>Security safeguards</a:t>
          </a:r>
          <a:r>
            <a:rPr lang="en-ZA" sz="1400" i="1" kern="1200" dirty="0" smtClean="0"/>
            <a:t> = the integrity of personal information must be secured using reasonable technical and organisational measures;</a:t>
          </a:r>
          <a:endParaRPr lang="en-ZA" sz="1400" kern="1200" dirty="0"/>
        </a:p>
      </dsp:txBody>
      <dsp:txXfrm>
        <a:off x="278645" y="2743196"/>
        <a:ext cx="2845560" cy="1218768"/>
      </dsp:txXfrm>
    </dsp:sp>
    <dsp:sp modelId="{B1D01543-6FD4-4660-A414-B7EACA46EF83}">
      <dsp:nvSpPr>
        <dsp:cNvPr id="0" name=""/>
        <dsp:cNvSpPr/>
      </dsp:nvSpPr>
      <dsp:spPr>
        <a:xfrm>
          <a:off x="3428999" y="2743196"/>
          <a:ext cx="4468147" cy="12187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400" b="1" i="1" kern="1200" dirty="0" smtClean="0"/>
            <a:t>Data Subject Participation</a:t>
          </a:r>
          <a:r>
            <a:rPr lang="en-ZA" sz="1400" i="1" kern="1200" dirty="0" smtClean="0"/>
            <a:t> = an individual has the right to request whether an organisation holds their personal information. An individual may request the information is deleted or corrected if it is incorrectly stored. </a:t>
          </a:r>
          <a:r>
            <a:rPr lang="en-ZA" sz="1000" i="1" kern="1200" dirty="0" smtClean="0"/>
            <a:t/>
          </a:r>
          <a:br>
            <a:rPr lang="en-ZA" sz="1000" i="1" kern="1200" dirty="0" smtClean="0"/>
          </a:br>
          <a:endParaRPr lang="en-ZA" sz="1000" kern="1200" dirty="0"/>
        </a:p>
      </dsp:txBody>
      <dsp:txXfrm>
        <a:off x="3428999" y="2743196"/>
        <a:ext cx="4468147" cy="12187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9EC2A0-7F93-4D7C-AF9C-B88369515F01}">
      <dsp:nvSpPr>
        <dsp:cNvPr id="0" name=""/>
        <dsp:cNvSpPr/>
      </dsp:nvSpPr>
      <dsp:spPr>
        <a:xfrm>
          <a:off x="731341" y="1924"/>
          <a:ext cx="6766917" cy="406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000" kern="1200" dirty="0" smtClean="0"/>
            <a:t>Privacy and Data Protection Acts have already existed in other countries for several years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000" kern="1200" dirty="0" smtClean="0"/>
            <a:t>Examples of these are 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000" kern="1200" dirty="0" smtClean="0"/>
            <a:t>- The European Union (EU) Data Protection Act which came into effect in 1995; updated by GDPR in 2016, effective 2018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000" kern="1200" dirty="0" smtClean="0"/>
            <a:t>- The UK Data Protection Act (1984, 1998, 2017).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000" kern="1200" dirty="0" smtClean="0"/>
            <a:t>The POPI Act is modelled on the EU legislation to a large extent and has been written to ensure that South Africa is line with international best practice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ZA" sz="2000" kern="1200" dirty="0"/>
        </a:p>
      </dsp:txBody>
      <dsp:txXfrm>
        <a:off x="731341" y="1924"/>
        <a:ext cx="6766917" cy="40601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9EC2A0-7F93-4D7C-AF9C-B88369515F01}">
      <dsp:nvSpPr>
        <dsp:cNvPr id="0" name=""/>
        <dsp:cNvSpPr/>
      </dsp:nvSpPr>
      <dsp:spPr>
        <a:xfrm>
          <a:off x="731341" y="1924"/>
          <a:ext cx="6766917" cy="4060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000" kern="1200" dirty="0" smtClean="0"/>
            <a:t>Personal information such as employee and customer information will have to be protected and processed in a different way, in accordance with the conditions of the law;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000" kern="1200" dirty="0" smtClean="0"/>
            <a:t>Employee and customer information may not be disclosed to another party without the person’s consent;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000" kern="1200" dirty="0" smtClean="0"/>
            <a:t>Employee and customer information will have to be destroyed in a controlled manner when the purpose for which the information is held is no longer valid;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000" kern="1200" dirty="0" smtClean="0"/>
            <a:t>[insert additional information specific to your business or industry]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ZA" sz="2000" kern="1200" dirty="0"/>
        </a:p>
      </dsp:txBody>
      <dsp:txXfrm>
        <a:off x="731341" y="1924"/>
        <a:ext cx="6766917" cy="406015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F2A539-1CCE-4954-80DD-838E3F9E3388}" type="datetimeFigureOut">
              <a:rPr lang="en-ZA" smtClean="0"/>
              <a:pPr/>
              <a:t>10 Jul 2018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19568-1C02-41BB-B751-14C387F18A1D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31919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0CD02-1795-471E-BDF7-475B814211BE}" type="slidenum">
              <a:rPr lang="en-ZA" smtClean="0"/>
              <a:pPr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45251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30760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19672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78351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06291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17224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45093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705600" cy="365125"/>
          </a:xfrm>
        </p:spPr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47800" y="6356350"/>
            <a:ext cx="6477000" cy="365125"/>
          </a:xfrm>
        </p:spPr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  <p:pic>
        <p:nvPicPr>
          <p:cNvPr id="6" name="Picture 2" descr="Rexel Office Products Pty Lt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5638800"/>
            <a:ext cx="2247900" cy="10096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ZA" smtClean="0"/>
              <a:t>© John Cato &amp; Dr Peter Tobin, 2018.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953000"/>
            <a:ext cx="8153400" cy="14478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ZA" sz="2400" dirty="0" smtClean="0"/>
              <a:t/>
            </a:r>
            <a:br>
              <a:rPr lang="en-ZA" sz="2400" dirty="0" smtClean="0"/>
            </a:br>
            <a:r>
              <a:rPr lang="en-ZA" sz="2400" dirty="0" smtClean="0"/>
              <a:t>[insert presenter details, location, date]</a:t>
            </a:r>
            <a:endParaRPr lang="en-ZA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ZA" dirty="0" smtClean="0"/>
          </a:p>
          <a:p>
            <a:fld id="{DB490539-108F-4117-837B-0426BD14234B}" type="slidenum">
              <a:rPr lang="en-ZA" smtClean="0"/>
              <a:pPr/>
              <a:t>1</a:t>
            </a:fld>
            <a:endParaRPr lang="en-ZA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 dirty="0"/>
          </a:p>
        </p:txBody>
      </p:sp>
      <p:sp>
        <p:nvSpPr>
          <p:cNvPr id="10" name="TextBox 9"/>
          <p:cNvSpPr txBox="1"/>
          <p:nvPr/>
        </p:nvSpPr>
        <p:spPr>
          <a:xfrm>
            <a:off x="1143000" y="2057400"/>
            <a:ext cx="7010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ZA" sz="3200" b="1" dirty="0" smtClean="0"/>
          </a:p>
          <a:p>
            <a:pPr algn="ctr"/>
            <a:r>
              <a:rPr lang="en-ZA" sz="3200" b="1" dirty="0" smtClean="0"/>
              <a:t>[company name]</a:t>
            </a:r>
          </a:p>
          <a:p>
            <a:pPr algn="ctr"/>
            <a:endParaRPr lang="en-ZA" sz="3200" b="1" dirty="0" smtClean="0"/>
          </a:p>
          <a:p>
            <a:pPr algn="ctr"/>
            <a:r>
              <a:rPr lang="en-ZA" sz="3200" b="1" dirty="0" smtClean="0"/>
              <a:t>POPI Act (POPIA) Compliance </a:t>
            </a:r>
          </a:p>
          <a:p>
            <a:pPr algn="ctr"/>
            <a:r>
              <a:rPr lang="en-ZA" sz="3200" b="1" dirty="0" smtClean="0"/>
              <a:t>Executive Overview</a:t>
            </a:r>
            <a:endParaRPr lang="en-ZA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762000"/>
            <a:ext cx="754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We suggest you add company logos, branding etc throughout the presentation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What is POPIA?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876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ZA" dirty="0" smtClean="0"/>
              <a:t>	</a:t>
            </a:r>
            <a:endParaRPr lang="en-Z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39812358"/>
              </p:ext>
            </p:extLst>
          </p:nvPr>
        </p:nvGraphicFramePr>
        <p:xfrm>
          <a:off x="457200" y="1524000"/>
          <a:ext cx="8229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POPIA Conditions for Lawful Processing 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876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ZA" dirty="0" smtClean="0"/>
              <a:t>	</a:t>
            </a:r>
            <a:endParaRPr lang="en-ZA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1524000"/>
          <a:ext cx="8229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n-US" dirty="0" smtClean="0"/>
              <a:t>Where does POPIA come from? 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876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ZA" dirty="0" smtClean="0"/>
              <a:t>	</a:t>
            </a:r>
            <a:endParaRPr lang="en-Z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29471217"/>
              </p:ext>
            </p:extLst>
          </p:nvPr>
        </p:nvGraphicFramePr>
        <p:xfrm>
          <a:off x="457200" y="1524000"/>
          <a:ext cx="8229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4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en-ZA" b="1" dirty="0"/>
              <a:t>What does POPIA mean to your industry? 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876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ZA" dirty="0" smtClean="0"/>
              <a:t>	</a:t>
            </a:r>
            <a:endParaRPr lang="en-Z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2582255"/>
              </p:ext>
            </p:extLst>
          </p:nvPr>
        </p:nvGraphicFramePr>
        <p:xfrm>
          <a:off x="457200" y="1524000"/>
          <a:ext cx="8229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8727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n-ZA" dirty="0"/>
              <a:t>Why pay attention to POPIA?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876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ZA" dirty="0" smtClean="0"/>
              <a:t>	</a:t>
            </a:r>
            <a:endParaRPr lang="en-Z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28343053"/>
              </p:ext>
            </p:extLst>
          </p:nvPr>
        </p:nvGraphicFramePr>
        <p:xfrm>
          <a:off x="457200" y="1524000"/>
          <a:ext cx="8229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6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3235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n-ZA" dirty="0" smtClean="0"/>
              <a:t>Next steps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876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ZA" dirty="0" smtClean="0"/>
              <a:t>	</a:t>
            </a:r>
            <a:endParaRPr lang="en-Z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3935214"/>
              </p:ext>
            </p:extLst>
          </p:nvPr>
        </p:nvGraphicFramePr>
        <p:xfrm>
          <a:off x="457200" y="1524000"/>
          <a:ext cx="8229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7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© John Cato &amp; Dr Peter Tobin, 2018. All rights reserved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1789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2064</TotalTime>
  <Words>642</Words>
  <Application>Microsoft Office PowerPoint</Application>
  <PresentationFormat>On-screen Show (4:3)</PresentationFormat>
  <Paragraphs>85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 [insert presenter details, location, date]</vt:lpstr>
      <vt:lpstr>What is POPIA?</vt:lpstr>
      <vt:lpstr>POPIA Conditions for Lawful Processing </vt:lpstr>
      <vt:lpstr>Where does POPIA come from? </vt:lpstr>
      <vt:lpstr>What does POPIA mean to your industry? </vt:lpstr>
      <vt:lpstr>Why pay attention to POPIA?</vt:lpstr>
      <vt:lpstr>Next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ITG Consulting Services</dc:title>
  <dc:creator>Peter</dc:creator>
  <cp:lastModifiedBy>peter</cp:lastModifiedBy>
  <cp:revision>136</cp:revision>
  <dcterms:created xsi:type="dcterms:W3CDTF">2013-01-22T12:33:17Z</dcterms:created>
  <dcterms:modified xsi:type="dcterms:W3CDTF">2018-07-10T13:45:31Z</dcterms:modified>
</cp:coreProperties>
</file>