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07436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6722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55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70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2090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8077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4450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5271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826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051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488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9F156-AB8D-49F0-832D-D57E48BE4CF5}" type="datetimeFigureOut">
              <a:rPr lang="en-ZA" smtClean="0"/>
              <a:t>13 Feb 2018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32304-AAEF-42DF-83C1-AA0D157307C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414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Context for management responsibilities for POPI Act compliance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Governance, Risk and Compliance aspects provide the context</a:t>
            </a:r>
          </a:p>
          <a:p>
            <a:r>
              <a:rPr lang="en-ZA" dirty="0" smtClean="0"/>
              <a:t>Governance: aligned to King IV</a:t>
            </a:r>
            <a:r>
              <a:rPr lang="en-ZA" baseline="30000" dirty="0" smtClean="0"/>
              <a:t>TM</a:t>
            </a:r>
            <a:r>
              <a:rPr lang="en-ZA" dirty="0" smtClean="0"/>
              <a:t> or other selected framework</a:t>
            </a:r>
          </a:p>
          <a:p>
            <a:r>
              <a:rPr lang="en-ZA" dirty="0" smtClean="0"/>
              <a:t>Risk: aligned to COSO ERM, ISO31000, COBIT®5 </a:t>
            </a:r>
            <a:r>
              <a:rPr lang="en-ZA" dirty="0"/>
              <a:t>or other selected framework</a:t>
            </a:r>
          </a:p>
          <a:p>
            <a:r>
              <a:rPr lang="en-ZA" dirty="0" smtClean="0"/>
              <a:t>Compliance: with applicable laws and regulations, voluntary or compulsory codes and standards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6811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M</a:t>
            </a:r>
            <a:r>
              <a:rPr lang="en-ZA" dirty="0" smtClean="0"/>
              <a:t>anagement </a:t>
            </a:r>
            <a:r>
              <a:rPr lang="en-ZA" dirty="0"/>
              <a:t>responsibilities for POPI Act </a:t>
            </a:r>
            <a:r>
              <a:rPr lang="en-ZA" dirty="0" smtClean="0"/>
              <a:t>compliance Risk Assessments, Policies, Procedures and Practices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It is clearly stated in the POPI Act, section 109(3)(g) that fines will be higher where there is no evidence of:</a:t>
            </a:r>
          </a:p>
          <a:p>
            <a:pPr lvl="1"/>
            <a:r>
              <a:rPr lang="en-ZA" dirty="0" smtClean="0"/>
              <a:t>Risk assessments completed</a:t>
            </a:r>
          </a:p>
          <a:p>
            <a:pPr lvl="1"/>
            <a:r>
              <a:rPr lang="en-ZA" dirty="0" smtClean="0"/>
              <a:t>Operation good policies, procedures and practices</a:t>
            </a:r>
          </a:p>
          <a:p>
            <a:r>
              <a:rPr lang="en-ZA" dirty="0" smtClean="0"/>
              <a:t>Management must therefore support</a:t>
            </a:r>
          </a:p>
          <a:p>
            <a:pPr lvl="1"/>
            <a:r>
              <a:rPr lang="en-ZA" dirty="0" smtClean="0"/>
              <a:t>POPIA risk assessments</a:t>
            </a:r>
          </a:p>
          <a:p>
            <a:pPr lvl="1"/>
            <a:r>
              <a:rPr lang="en-ZA" dirty="0" smtClean="0"/>
              <a:t>Development and deployment of </a:t>
            </a:r>
            <a:r>
              <a:rPr lang="en-ZA" dirty="0"/>
              <a:t>good policies, procedures and </a:t>
            </a:r>
            <a:r>
              <a:rPr lang="en-ZA" dirty="0" smtClean="0"/>
              <a:t>practices</a:t>
            </a:r>
          </a:p>
          <a:p>
            <a:r>
              <a:rPr lang="en-ZA" dirty="0" smtClean="0"/>
              <a:t>Board/Committees/</a:t>
            </a:r>
            <a:r>
              <a:rPr lang="en-ZA" dirty="0" err="1" smtClean="0"/>
              <a:t>Exco</a:t>
            </a:r>
            <a:r>
              <a:rPr lang="en-ZA" dirty="0" smtClean="0"/>
              <a:t> must approve policies</a:t>
            </a:r>
          </a:p>
          <a:p>
            <a:pPr lvl="1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71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Management responsibilities for POPI Act compliance </a:t>
            </a:r>
            <a:r>
              <a:rPr lang="en-ZA" dirty="0" smtClean="0"/>
              <a:t>Policies implementation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Ensure your people have been trained in the relevant policies</a:t>
            </a:r>
          </a:p>
          <a:p>
            <a:pPr lvl="1"/>
            <a:r>
              <a:rPr lang="en-ZA" dirty="0" smtClean="0"/>
              <a:t>Enterprise and functional policies as appropriate</a:t>
            </a:r>
          </a:p>
          <a:p>
            <a:pPr lvl="1"/>
            <a:r>
              <a:rPr lang="en-ZA" dirty="0" smtClean="0"/>
              <a:t>Receive periodic maintenance of awareness of policies</a:t>
            </a:r>
          </a:p>
          <a:p>
            <a:r>
              <a:rPr lang="en-ZA" dirty="0" smtClean="0"/>
              <a:t>Participate in policy compliance activities such as</a:t>
            </a:r>
          </a:p>
          <a:p>
            <a:pPr lvl="1"/>
            <a:r>
              <a:rPr lang="en-ZA" dirty="0" smtClean="0"/>
              <a:t>Clean desk inspections</a:t>
            </a:r>
          </a:p>
          <a:p>
            <a:pPr lvl="1"/>
            <a:r>
              <a:rPr lang="en-ZA" dirty="0" smtClean="0"/>
              <a:t>Ongoing monitoring of staff behaviour</a:t>
            </a:r>
          </a:p>
          <a:p>
            <a:pPr lvl="1"/>
            <a:r>
              <a:rPr lang="en-ZA" dirty="0" smtClean="0"/>
              <a:t>Disciplinary processes</a:t>
            </a:r>
          </a:p>
          <a:p>
            <a:pPr lvl="1"/>
            <a:r>
              <a:rPr lang="en-ZA" dirty="0" smtClean="0"/>
              <a:t>Ongoing awareness</a:t>
            </a:r>
          </a:p>
          <a:p>
            <a:pPr lvl="1"/>
            <a:r>
              <a:rPr lang="en-ZA" dirty="0" smtClean="0"/>
              <a:t>Ongoing risk assessments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3853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smtClean="0"/>
              <a:t>Management responsibilities for Personal Information (PI) processing for </a:t>
            </a:r>
            <a:r>
              <a:rPr lang="en-ZA" dirty="0"/>
              <a:t>POPI Act </a:t>
            </a:r>
            <a:r>
              <a:rPr lang="en-ZA" dirty="0" smtClean="0"/>
              <a:t>compliance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PI includes personal data about living individuals and juristic entities</a:t>
            </a:r>
          </a:p>
          <a:p>
            <a:r>
              <a:rPr lang="en-ZA" dirty="0" smtClean="0"/>
              <a:t>Where a manager is defined as a PI owner they need to accept ownership responsibilities for lawful processing</a:t>
            </a:r>
          </a:p>
          <a:p>
            <a:r>
              <a:rPr lang="en-ZA" dirty="0" smtClean="0"/>
              <a:t>These include but are not limited to: acquisition, storage, distribution, access, deletion / destruction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3053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Manager’s action plan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Become familiar with your personal and managerial responsibilities under the POPI Act</a:t>
            </a:r>
          </a:p>
          <a:p>
            <a:r>
              <a:rPr lang="en-ZA" dirty="0" smtClean="0"/>
              <a:t>Be prepared to advise and guide you staff in their </a:t>
            </a:r>
            <a:r>
              <a:rPr lang="en-ZA" dirty="0"/>
              <a:t>responsibilities under the POPI Act</a:t>
            </a:r>
          </a:p>
          <a:p>
            <a:r>
              <a:rPr lang="en-ZA" dirty="0" smtClean="0"/>
              <a:t>Participate in formulation </a:t>
            </a:r>
            <a:r>
              <a:rPr lang="en-ZA" smtClean="0"/>
              <a:t>and deployment of </a:t>
            </a:r>
            <a:r>
              <a:rPr lang="en-ZA"/>
              <a:t>good policies, procedures </a:t>
            </a:r>
            <a:r>
              <a:rPr lang="en-ZA"/>
              <a:t>and </a:t>
            </a:r>
            <a:r>
              <a:rPr lang="en-ZA" smtClean="0"/>
              <a:t>practices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7090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281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Context for management responsibilities for POPI Act compliance</vt:lpstr>
      <vt:lpstr>Management responsibilities for POPI Act compliance Risk Assessments, Policies, Procedures and Practices</vt:lpstr>
      <vt:lpstr>Management responsibilities for POPI Act compliance Policies implementation</vt:lpstr>
      <vt:lpstr>Management responsibilities for Personal Information (PI) processing for POPI Act compliance</vt:lpstr>
      <vt:lpstr>Manager’s action 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responsibilities for POPI Act compliance</dc:title>
  <dc:creator>peter</dc:creator>
  <cp:lastModifiedBy>peter</cp:lastModifiedBy>
  <cp:revision>4</cp:revision>
  <dcterms:created xsi:type="dcterms:W3CDTF">2018-02-13T13:36:01Z</dcterms:created>
  <dcterms:modified xsi:type="dcterms:W3CDTF">2018-02-13T14:05:08Z</dcterms:modified>
</cp:coreProperties>
</file>