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4" r:id="rId3"/>
    <p:sldId id="265" r:id="rId4"/>
    <p:sldId id="266" r:id="rId5"/>
    <p:sldId id="267" r:id="rId6"/>
    <p:sldId id="257" r:id="rId7"/>
    <p:sldId id="258" r:id="rId8"/>
    <p:sldId id="259" r:id="rId9"/>
    <p:sldId id="260" r:id="rId10"/>
    <p:sldId id="261" r:id="rId11"/>
    <p:sldId id="262"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4A6AA1-980A-493C-AA1B-34D8E40D325C}" type="datetimeFigureOut">
              <a:rPr lang="en-US" smtClean="0"/>
              <a:t>03-Dec-15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0A6F3A-B32E-43CA-8DB5-5361CF62C7A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A6F3A-B32E-43CA-8DB5-5361CF62C7AF}"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E73061-ECBE-4FF5-8606-31BAAAC5828C}" type="datetimeFigureOut">
              <a:rPr lang="en-US" smtClean="0"/>
              <a:t>03-Dec-15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73061-ECBE-4FF5-8606-31BAAAC5828C}" type="datetimeFigureOut">
              <a:rPr lang="en-US" smtClean="0"/>
              <a:t>03-Dec-15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73061-ECBE-4FF5-8606-31BAAAC5828C}" type="datetimeFigureOut">
              <a:rPr lang="en-US" smtClean="0"/>
              <a:t>03-Dec-15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73061-ECBE-4FF5-8606-31BAAAC5828C}" type="datetimeFigureOut">
              <a:rPr lang="en-US" smtClean="0"/>
              <a:t>03-Dec-15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E73061-ECBE-4FF5-8606-31BAAAC5828C}" type="datetimeFigureOut">
              <a:rPr lang="en-US" smtClean="0"/>
              <a:t>03-Dec-15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E73061-ECBE-4FF5-8606-31BAAAC5828C}" type="datetimeFigureOut">
              <a:rPr lang="en-US" smtClean="0"/>
              <a:t>03-Dec-15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E73061-ECBE-4FF5-8606-31BAAAC5828C}" type="datetimeFigureOut">
              <a:rPr lang="en-US" smtClean="0"/>
              <a:t>03-Dec-15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E73061-ECBE-4FF5-8606-31BAAAC5828C}" type="datetimeFigureOut">
              <a:rPr lang="en-US" smtClean="0"/>
              <a:t>03-Dec-15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E73061-ECBE-4FF5-8606-31BAAAC5828C}" type="datetimeFigureOut">
              <a:rPr lang="en-US" smtClean="0"/>
              <a:t>03-Dec-15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E73061-ECBE-4FF5-8606-31BAAAC5828C}" type="datetimeFigureOut">
              <a:rPr lang="en-US" smtClean="0"/>
              <a:t>03-Dec-15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E73061-ECBE-4FF5-8606-31BAAAC5828C}" type="datetimeFigureOut">
              <a:rPr lang="en-US" smtClean="0"/>
              <a:t>03-Dec-15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95ECB2-67D7-48F8-9971-35155D1A233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E73061-ECBE-4FF5-8606-31BAAAC5828C}" type="datetimeFigureOut">
              <a:rPr lang="en-US" smtClean="0"/>
              <a:t>03-Dec-15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95ECB2-67D7-48F8-9971-35155D1A233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elegraph.co.uk/journalists/amelia-murra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telegraph.co.uk/finance/personalfinance/12025831/Spot-the-scam-are-these-messages-from-banks-or-fraudsters.html"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government/publications/genuine-hmrc-contact-and-recognising-phishing-emails/genuine-hmrc-contact-and-recognising-phishing-email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personal.natwest.com/global/security-centre.html" TargetMode="External"/><Relationship Id="rId4" Type="http://schemas.openxmlformats.org/officeDocument/2006/relationships/hyperlink" Target="https://www.lloydsbank.com/help-guidance/security/phishing.as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1470025"/>
          </a:xfrm>
        </p:spPr>
        <p:txBody>
          <a:bodyPr>
            <a:normAutofit fontScale="90000"/>
          </a:bodyPr>
          <a:lstStyle/>
          <a:p>
            <a:pPr fontAlgn="base"/>
            <a:r>
              <a:rPr lang="en-US" dirty="0"/>
              <a:t>Spot the scam: are these messages from banks or fraudsters</a:t>
            </a:r>
            <a:r>
              <a:rPr lang="en-US" dirty="0" smtClean="0"/>
              <a:t>?</a:t>
            </a:r>
            <a:br>
              <a:rPr lang="en-US" dirty="0" smtClean="0"/>
            </a:br>
            <a:r>
              <a:rPr lang="en-US" dirty="0"/>
              <a:t/>
            </a:r>
            <a:br>
              <a:rPr lang="en-US" dirty="0"/>
            </a:br>
            <a:endParaRPr lang="en-US" dirty="0"/>
          </a:p>
        </p:txBody>
      </p:sp>
      <p:sp>
        <p:nvSpPr>
          <p:cNvPr id="3" name="Subtitle 2"/>
          <p:cNvSpPr>
            <a:spLocks noGrp="1"/>
          </p:cNvSpPr>
          <p:nvPr>
            <p:ph type="subTitle" idx="1"/>
          </p:nvPr>
        </p:nvSpPr>
        <p:spPr/>
        <p:txBody>
          <a:bodyPr>
            <a:normAutofit fontScale="55000" lnSpcReduction="20000"/>
          </a:bodyPr>
          <a:lstStyle/>
          <a:p>
            <a:r>
              <a:rPr lang="en-US" dirty="0" smtClean="0"/>
              <a:t>Source: </a:t>
            </a:r>
            <a:r>
              <a:rPr lang="en-US" dirty="0"/>
              <a:t>By </a:t>
            </a:r>
            <a:r>
              <a:rPr lang="en-US" u="sng" dirty="0">
                <a:hlinkClick r:id="rId3" tooltip="Amelia Murray"/>
              </a:rPr>
              <a:t>Amelia </a:t>
            </a:r>
            <a:r>
              <a:rPr lang="en-US" u="sng" dirty="0" smtClean="0">
                <a:hlinkClick r:id="rId3" tooltip="Amelia Murray"/>
              </a:rPr>
              <a:t>Murray</a:t>
            </a:r>
            <a:r>
              <a:rPr lang="en-US" u="sng" dirty="0" smtClean="0"/>
              <a:t>, </a:t>
            </a:r>
            <a:r>
              <a:rPr lang="en-US" dirty="0" smtClean="0"/>
              <a:t>9:16AM </a:t>
            </a:r>
            <a:r>
              <a:rPr lang="en-US" dirty="0"/>
              <a:t>GMT 02 Dec 2015</a:t>
            </a:r>
          </a:p>
          <a:p>
            <a:endParaRPr lang="en-US" dirty="0" smtClean="0"/>
          </a:p>
          <a:p>
            <a:r>
              <a:rPr lang="en-US" dirty="0" smtClean="0">
                <a:hlinkClick r:id="rId4"/>
              </a:rPr>
              <a:t>http://www.telegraph.co.uk/finance/personalfinance/12025831/Spot-the-scam-are-these-messages-from-banks-or-fraudsters.html</a:t>
            </a:r>
            <a:r>
              <a:rPr lang="en-US" dirty="0" smtClean="0"/>
              <a:t> </a:t>
            </a:r>
          </a:p>
          <a:p>
            <a:endParaRPr lang="en-US" dirty="0"/>
          </a:p>
          <a:p>
            <a:r>
              <a:rPr lang="en-US" dirty="0" smtClean="0"/>
              <a:t>Valid as at 3 December 2015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3" cstate="print"/>
          <a:srcRect/>
          <a:stretch>
            <a:fillRect/>
          </a:stretch>
        </p:blipFill>
        <p:spPr bwMode="auto">
          <a:xfrm>
            <a:off x="609600" y="2133600"/>
            <a:ext cx="3119437" cy="3126675"/>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4267200" y="1524000"/>
            <a:ext cx="4143375" cy="4114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3" cstate="print"/>
          <a:srcRect/>
          <a:stretch>
            <a:fillRect/>
          </a:stretch>
        </p:blipFill>
        <p:spPr bwMode="auto">
          <a:xfrm>
            <a:off x="457200" y="1981200"/>
            <a:ext cx="2978616" cy="29718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4267200" y="1600200"/>
            <a:ext cx="4076700" cy="41052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7170" name="Picture 2"/>
          <p:cNvPicPr>
            <a:picLocks noChangeAspect="1" noChangeArrowheads="1"/>
          </p:cNvPicPr>
          <p:nvPr/>
        </p:nvPicPr>
        <p:blipFill>
          <a:blip r:embed="rId3" cstate="print"/>
          <a:srcRect/>
          <a:stretch>
            <a:fillRect/>
          </a:stretch>
        </p:blipFill>
        <p:spPr bwMode="auto">
          <a:xfrm>
            <a:off x="457200" y="2133600"/>
            <a:ext cx="3422673" cy="3414713"/>
          </a:xfrm>
          <a:prstGeom prst="rect">
            <a:avLst/>
          </a:prstGeom>
          <a:noFill/>
          <a:ln w="9525">
            <a:noFill/>
            <a:miter lim="800000"/>
            <a:headEnd/>
            <a:tailEnd/>
          </a:ln>
        </p:spPr>
      </p:pic>
      <p:pic>
        <p:nvPicPr>
          <p:cNvPr id="7171" name="Picture 3"/>
          <p:cNvPicPr>
            <a:picLocks noChangeAspect="1" noChangeArrowheads="1"/>
          </p:cNvPicPr>
          <p:nvPr/>
        </p:nvPicPr>
        <p:blipFill>
          <a:blip r:embed="rId4" cstate="print"/>
          <a:srcRect/>
          <a:stretch>
            <a:fillRect/>
          </a:stretch>
        </p:blipFill>
        <p:spPr bwMode="auto">
          <a:xfrm>
            <a:off x="4343400" y="1828800"/>
            <a:ext cx="4114800" cy="41052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Fraudsters are getting more sophisticated</a:t>
            </a:r>
            <a:endParaRPr lang="en-US" dirty="0"/>
          </a:p>
        </p:txBody>
      </p:sp>
      <p:sp>
        <p:nvSpPr>
          <p:cNvPr id="5" name="Content Placeholder 4"/>
          <p:cNvSpPr>
            <a:spLocks noGrp="1"/>
          </p:cNvSpPr>
          <p:nvPr>
            <p:ph idx="1"/>
          </p:nvPr>
        </p:nvSpPr>
        <p:spPr/>
        <p:txBody>
          <a:bodyPr>
            <a:normAutofit fontScale="70000" lnSpcReduction="20000"/>
          </a:bodyPr>
          <a:lstStyle/>
          <a:p>
            <a:r>
              <a:rPr lang="en-US" dirty="0"/>
              <a:t>Fraud emails used to be far easier to spot, often containing spelling mistakes and </a:t>
            </a:r>
            <a:r>
              <a:rPr lang="en-US" dirty="0" err="1"/>
              <a:t>gramatical</a:t>
            </a:r>
            <a:r>
              <a:rPr lang="en-US" dirty="0"/>
              <a:t> errors. </a:t>
            </a:r>
          </a:p>
          <a:p>
            <a:r>
              <a:rPr lang="en-US" dirty="0"/>
              <a:t>You knew that the Nigerian prince or oil merchant millionaire was never going to leave you their life savings and lots of scam attempts were caught by spam filters. </a:t>
            </a:r>
          </a:p>
          <a:p>
            <a:r>
              <a:rPr lang="en-US" sz="3100" dirty="0"/>
              <a:t>However, fraudsters are getting more sophisticated - </a:t>
            </a:r>
            <a:r>
              <a:rPr lang="en-US" dirty="0"/>
              <a:t>and better at proofreading. "Phishing" emails can pass through spam filters into inboxes, seemingly from familiar companies that you do genuine business with and addressing customers personally when requesting a confirmation of personal details. </a:t>
            </a:r>
          </a:p>
          <a:p>
            <a:r>
              <a:rPr lang="en-US" dirty="0"/>
              <a:t>Unknowing victims are also being targeted via text message, arguably a more personal approach and harder to spot.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lvl="0"/>
            <a:r>
              <a:rPr lang="en-US" dirty="0"/>
              <a:t>Don't get stung </a:t>
            </a:r>
          </a:p>
        </p:txBody>
      </p:sp>
      <p:sp>
        <p:nvSpPr>
          <p:cNvPr id="5" name="Content Placeholder 4"/>
          <p:cNvSpPr>
            <a:spLocks noGrp="1"/>
          </p:cNvSpPr>
          <p:nvPr>
            <p:ph idx="1"/>
          </p:nvPr>
        </p:nvSpPr>
        <p:spPr/>
        <p:txBody>
          <a:bodyPr>
            <a:normAutofit fontScale="77500" lnSpcReduction="20000"/>
          </a:bodyPr>
          <a:lstStyle/>
          <a:p>
            <a:r>
              <a:rPr lang="en-US" dirty="0"/>
              <a:t>While spelling mistakes, grammatical errors and dodgy URLs are some of the easier things to look out for, fraudsters are getting better at making their communications appear more authentic. Phishing messages often include the customer's name and links to genuine websites, for example. </a:t>
            </a:r>
          </a:p>
          <a:p>
            <a:r>
              <a:rPr lang="en-US" dirty="0"/>
              <a:t>"If you are not expecting the email or phone call, always think twice before responding" </a:t>
            </a:r>
          </a:p>
          <a:p>
            <a:r>
              <a:rPr lang="en-US" dirty="0"/>
              <a:t>Mike Haley, deputy chief executive of </a:t>
            </a:r>
            <a:r>
              <a:rPr lang="en-US" dirty="0" err="1" smtClean="0"/>
              <a:t>Cifas</a:t>
            </a:r>
            <a:endParaRPr lang="en-US" dirty="0" smtClean="0"/>
          </a:p>
          <a:p>
            <a:r>
              <a:rPr lang="en-US" dirty="0"/>
              <a:t>Most companies have guidelines with advice on how to </a:t>
            </a:r>
            <a:r>
              <a:rPr lang="en-US" dirty="0" err="1"/>
              <a:t>recognise</a:t>
            </a:r>
            <a:r>
              <a:rPr lang="en-US" dirty="0"/>
              <a:t> genuine emails - </a:t>
            </a:r>
            <a:r>
              <a:rPr lang="en-US" dirty="0" err="1">
                <a:hlinkClick r:id="rId3"/>
              </a:rPr>
              <a:t>HMRC</a:t>
            </a:r>
            <a:r>
              <a:rPr lang="en-US" dirty="0"/>
              <a:t> and </a:t>
            </a:r>
            <a:r>
              <a:rPr lang="en-US" dirty="0">
                <a:hlinkClick r:id="rId4"/>
              </a:rPr>
              <a:t>Lloyds Bank</a:t>
            </a:r>
            <a:r>
              <a:rPr lang="en-US" dirty="0"/>
              <a:t> have phishing guides and </a:t>
            </a:r>
            <a:r>
              <a:rPr lang="en-US" dirty="0">
                <a:hlinkClick r:id="rId5"/>
              </a:rPr>
              <a:t>NatWest</a:t>
            </a:r>
            <a:r>
              <a:rPr lang="en-US" dirty="0"/>
              <a:t> has a page dedicated to security. </a:t>
            </a:r>
            <a:r>
              <a:rPr lang="en-US" dirty="0" smtClean="0"/>
              <a:t> </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Generally, they say they would never ask for personal information, such as passwords or account details, over text or email, and would always use a personal reference in the communication. Beware, though, that the first contact from fraudsters can be to request you call a bank on the telephone, with extra details only requested once you are on the call. </a:t>
            </a:r>
          </a:p>
          <a:p>
            <a:r>
              <a:rPr lang="en-US" dirty="0"/>
              <a:t>If you receive a message and are not sure, do not reply or click on any links - call the company on a number you source yourself to check.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Mike Haley, deputy chief executive of fraud prevention organisation </a:t>
            </a:r>
            <a:r>
              <a:rPr lang="en-GB" sz="3600" dirty="0" err="1"/>
              <a:t>Cifas</a:t>
            </a:r>
            <a:r>
              <a:rPr lang="en-GB" sz="3600" dirty="0"/>
              <a:t>, said: </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“…simple </a:t>
            </a:r>
            <a:r>
              <a:rPr lang="en-US" dirty="0"/>
              <a:t>steps really help to limit our risk of falling victim to scams. Updating and installing antivirus software on computers and mobile devices, regularly updating software and 'hovering' above links in emails and checking the sender's email address to see if they show a different destination or an unusual address are just a few examples. </a:t>
            </a:r>
          </a:p>
          <a:p>
            <a:r>
              <a:rPr lang="en-US" dirty="0" smtClean="0"/>
              <a:t>If </a:t>
            </a:r>
            <a:r>
              <a:rPr lang="en-US" dirty="0"/>
              <a:t>you are not expecting the email or phone call, always think twice before responding or clicking and check if you are unsure</a:t>
            </a:r>
            <a:r>
              <a:rPr lang="en-US" dirty="0" smtClean="0"/>
              <a:t>..” </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1027" name="Picture 3"/>
          <p:cNvPicPr>
            <a:picLocks noChangeAspect="1" noChangeArrowheads="1"/>
          </p:cNvPicPr>
          <p:nvPr/>
        </p:nvPicPr>
        <p:blipFill>
          <a:blip r:embed="rId3" cstate="print"/>
          <a:srcRect/>
          <a:stretch>
            <a:fillRect/>
          </a:stretch>
        </p:blipFill>
        <p:spPr bwMode="auto">
          <a:xfrm>
            <a:off x="304800" y="1752600"/>
            <a:ext cx="3291840" cy="32766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343400" y="1752600"/>
            <a:ext cx="4095750" cy="4114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3" cstate="print"/>
          <a:srcRect/>
          <a:stretch>
            <a:fillRect/>
          </a:stretch>
        </p:blipFill>
        <p:spPr bwMode="auto">
          <a:xfrm>
            <a:off x="304800" y="2133600"/>
            <a:ext cx="3261698" cy="3209925"/>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343400" y="1905000"/>
            <a:ext cx="4124325" cy="36957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3" cstate="print"/>
          <a:srcRect/>
          <a:stretch>
            <a:fillRect/>
          </a:stretch>
        </p:blipFill>
        <p:spPr bwMode="auto">
          <a:xfrm>
            <a:off x="609600" y="2362200"/>
            <a:ext cx="2657475" cy="2669836"/>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191000" y="1676400"/>
            <a:ext cx="4105275" cy="41052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3" cstate="print"/>
          <a:srcRect/>
          <a:stretch>
            <a:fillRect/>
          </a:stretch>
        </p:blipFill>
        <p:spPr bwMode="auto">
          <a:xfrm>
            <a:off x="381000" y="1905000"/>
            <a:ext cx="3458036" cy="3514725"/>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4191000" y="1524000"/>
            <a:ext cx="4124325" cy="409575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469</Words>
  <Application>Microsoft Office PowerPoint</Application>
  <PresentationFormat>On-screen Show (4:3)</PresentationFormat>
  <Paragraphs>33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Spot the scam: are these messages from banks or fraudsters?  </vt:lpstr>
      <vt:lpstr>Fraudsters are getting more sophisticated</vt:lpstr>
      <vt:lpstr>Don't get stung </vt:lpstr>
      <vt:lpstr>Slide 4</vt:lpstr>
      <vt:lpstr>Mike Haley, deputy chief executive of fraud prevention organisation Cifas, said: </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Scam or real?</dc:title>
  <dc:creator>Dr Peter Tobin, CGEIT, PMIITPSA, PMP</dc:creator>
  <cp:lastModifiedBy>Dr Peter Tobin, CGEIT, PMIITPSA, PMP</cp:lastModifiedBy>
  <cp:revision>4</cp:revision>
  <dcterms:created xsi:type="dcterms:W3CDTF">2015-12-03T04:17:50Z</dcterms:created>
  <dcterms:modified xsi:type="dcterms:W3CDTF">2015-12-03T04:39:43Z</dcterms:modified>
</cp:coreProperties>
</file>