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73" r:id="rId2"/>
    <p:sldId id="315" r:id="rId3"/>
    <p:sldId id="316" r:id="rId4"/>
    <p:sldId id="349" r:id="rId5"/>
    <p:sldId id="350" r:id="rId6"/>
    <p:sldId id="388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367" r:id="rId24"/>
    <p:sldId id="368" r:id="rId25"/>
    <p:sldId id="369" r:id="rId26"/>
    <p:sldId id="370" r:id="rId27"/>
    <p:sldId id="387" r:id="rId28"/>
    <p:sldId id="325" r:id="rId29"/>
    <p:sldId id="338" r:id="rId30"/>
    <p:sldId id="339" r:id="rId31"/>
    <p:sldId id="346" r:id="rId32"/>
    <p:sldId id="347" r:id="rId33"/>
    <p:sldId id="340" r:id="rId34"/>
    <p:sldId id="348" r:id="rId35"/>
    <p:sldId id="329" r:id="rId36"/>
    <p:sldId id="342" r:id="rId37"/>
    <p:sldId id="343" r:id="rId38"/>
    <p:sldId id="344" r:id="rId39"/>
    <p:sldId id="341" r:id="rId40"/>
    <p:sldId id="330" r:id="rId41"/>
    <p:sldId id="331" r:id="rId42"/>
    <p:sldId id="345" r:id="rId43"/>
    <p:sldId id="322" r:id="rId44"/>
    <p:sldId id="319" r:id="rId45"/>
    <p:sldId id="321" r:id="rId46"/>
    <p:sldId id="323" r:id="rId47"/>
    <p:sldId id="324" r:id="rId48"/>
    <p:sldId id="371" r:id="rId49"/>
    <p:sldId id="372" r:id="rId50"/>
    <p:sldId id="373" r:id="rId51"/>
    <p:sldId id="374" r:id="rId52"/>
    <p:sldId id="375" r:id="rId53"/>
    <p:sldId id="376" r:id="rId54"/>
    <p:sldId id="377" r:id="rId55"/>
    <p:sldId id="378" r:id="rId56"/>
    <p:sldId id="379" r:id="rId57"/>
    <p:sldId id="380" r:id="rId58"/>
    <p:sldId id="381" r:id="rId59"/>
    <p:sldId id="382" r:id="rId60"/>
    <p:sldId id="383" r:id="rId61"/>
    <p:sldId id="384" r:id="rId62"/>
    <p:sldId id="385" r:id="rId63"/>
    <p:sldId id="386" r:id="rId64"/>
    <p:sldId id="335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15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2A539-1CCE-4954-80DD-838E3F9E3388}" type="datetimeFigureOut">
              <a:rPr lang="en-ZA" smtClean="0"/>
              <a:pPr/>
              <a:t>2017/01/31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19568-1C02-41BB-B751-14C387F18A1D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9163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0CD02-1795-471E-BDF7-475B814211BE}" type="slidenum">
              <a:rPr lang="en-ZA" smtClean="0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3614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58067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1227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72690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1450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19914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65130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134612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56380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933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5092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17673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554334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21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5135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22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051632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23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72080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24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390809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25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18479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26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31772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27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816039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28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03737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29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19932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263037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30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655710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31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481165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32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868930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33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048398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34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59159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35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262896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36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272343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37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82385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38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1721946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39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75035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A4979-4657-46C6-B63D-A227F55DA6EB}" type="slidenum">
              <a:rPr lang="en-ZA" smtClean="0"/>
              <a:pPr/>
              <a:t>4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362505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4628173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27968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42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0212617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1425539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79105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9391914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4762617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454126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0518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77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87CF6-AFEE-4F48-B2AB-3BBA5E8FB993}" type="slidenum">
              <a:rPr lang="en-ZA" smtClean="0"/>
              <a:pPr/>
              <a:t>5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4254303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6448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5182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6495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4451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1016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6089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931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6126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18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88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9597978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9247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63467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62209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E50A-6FD9-4798-85AB-814B801F5CD5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6250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64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31020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78861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3136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D9C15-A042-4AC9-B074-4E31C232D686}" type="slidenum">
              <a:rPr lang="en-ZA" smtClean="0"/>
              <a:pPr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5976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934200" cy="365125"/>
          </a:xfrm>
        </p:spPr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6934200" cy="365125"/>
          </a:xfrm>
        </p:spPr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Statucor%20POPI%20Forum.ppt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038600"/>
            <a:ext cx="8001000" cy="990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ZA" sz="2400" dirty="0" smtClean="0"/>
              <a:t>Presented by: John Cato &amp; Peter Tobin                                                Date: </a:t>
            </a:r>
            <a:r>
              <a:rPr lang="en-ZA" sz="2400" dirty="0" err="1" smtClean="0"/>
              <a:t>xxxx</a:t>
            </a:r>
            <a:r>
              <a:rPr lang="en-ZA" sz="2400" dirty="0" smtClean="0"/>
              <a:t> 2016</a:t>
            </a:r>
            <a:endParaRPr lang="en-ZA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2656582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b="1" dirty="0" err="1" smtClean="0"/>
              <a:t>IACT</a:t>
            </a:r>
            <a:r>
              <a:rPr lang="en-ZA" sz="3200" b="1" dirty="0" smtClean="0"/>
              <a:t>-Africa client</a:t>
            </a:r>
          </a:p>
          <a:p>
            <a:pPr algn="ctr"/>
            <a:r>
              <a:rPr lang="en-ZA" sz="3200" b="1" dirty="0" err="1" smtClean="0"/>
              <a:t>POPI</a:t>
            </a:r>
            <a:r>
              <a:rPr lang="en-ZA" sz="3200" b="1" dirty="0" smtClean="0"/>
              <a:t> Act Compliance Training</a:t>
            </a:r>
            <a:endParaRPr lang="en-ZA" sz="3200" b="1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38400" y="6356350"/>
            <a:ext cx="4267200" cy="365125"/>
          </a:xfrm>
        </p:spPr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</a:t>
            </a:fld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2895600" y="1219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4. Personal Information (PI) is most likely found in the following functions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700808"/>
            <a:ext cx="4186808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HR, Sales, Marketing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Accounting, </a:t>
            </a:r>
            <a:r>
              <a:rPr lang="en-ZA" dirty="0" smtClean="0"/>
              <a:t>Purchasing, Payroll 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HR, Sales, Marketing and Company Secretary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All </a:t>
            </a:r>
            <a:r>
              <a:rPr lang="en-ZA" dirty="0"/>
              <a:t>of the above</a:t>
            </a:r>
          </a:p>
          <a:p>
            <a:endParaRPr lang="en-ZA" dirty="0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77334" y="1844824"/>
            <a:ext cx="3873301" cy="402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10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5. The provisions of the POPI Act apply to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Households, </a:t>
            </a:r>
            <a:r>
              <a:rPr lang="en-ZA" dirty="0" smtClean="0"/>
              <a:t>business </a:t>
            </a:r>
            <a:r>
              <a:rPr lang="en-ZA" dirty="0"/>
              <a:t>and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Business, Not for Profit organisations and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Business </a:t>
            </a:r>
            <a:r>
              <a:rPr lang="en-ZA" dirty="0"/>
              <a:t>and Not for Profit organisations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All of the above</a:t>
            </a:r>
            <a:endParaRPr lang="en-ZA" dirty="0"/>
          </a:p>
          <a:p>
            <a:endParaRPr lang="en-ZA" dirty="0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628800"/>
            <a:ext cx="3559383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11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6. POPI stands for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49288" y="1600200"/>
            <a:ext cx="339472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Promotion </a:t>
            </a:r>
            <a:r>
              <a:rPr lang="en-ZA" dirty="0"/>
              <a:t>of Personal Information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Protection of Personal Information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Protection of Private Information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None of the above</a:t>
            </a:r>
          </a:p>
          <a:p>
            <a:endParaRPr lang="en-ZA" dirty="0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7" y="2348880"/>
            <a:ext cx="3480817" cy="309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12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7. There are how many conditions for lawful processing in the POPI Act?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2332037"/>
            <a:ext cx="2026568" cy="2393107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7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8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9</a:t>
            </a:r>
          </a:p>
          <a:p>
            <a:endParaRPr lang="en-ZA" dirty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7021" y="2564904"/>
            <a:ext cx="7666979" cy="1737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13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8. PAIA stands for?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Protection of Access to Information Act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Prevention of Access to Information Act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Promotion of Access to Information Act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Provision for Access to Information Act</a:t>
            </a:r>
          </a:p>
          <a:p>
            <a:endParaRPr lang="en-ZA" dirty="0"/>
          </a:p>
        </p:txBody>
      </p:sp>
      <p:pic>
        <p:nvPicPr>
          <p:cNvPr id="6" name="Picture 2" descr="https://mail.google.com/mail/u/0/?ui=2&amp;ik=adbba5289b&amp;view=att&amp;th=1468fb94dee9d925&amp;attid=0.2&amp;disp=emb&amp;zw&amp;atsh=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2564904"/>
            <a:ext cx="3141390" cy="2376264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14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9. In the PAIA manual the contact details must be provided for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2204864"/>
            <a:ext cx="3034680" cy="2664296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The SAHRC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The SADRC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The SARHC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The SANDF</a:t>
            </a:r>
          </a:p>
          <a:p>
            <a:endParaRPr lang="en-ZA" dirty="0"/>
          </a:p>
        </p:txBody>
      </p:sp>
      <p:pic>
        <p:nvPicPr>
          <p:cNvPr id="6" name="Picture 2" descr="https://mail.google.com/mail/u/0/?ui=2&amp;ik=adbba5289b&amp;view=att&amp;th=1468fb94dee9d925&amp;attid=0.2&amp;disp=emb&amp;zw&amp;atsh=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132856"/>
            <a:ext cx="3141390" cy="2376264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15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10. According to the POPI Act </a:t>
            </a:r>
            <a:br>
              <a:rPr lang="en-ZA" b="1" dirty="0" smtClean="0"/>
            </a:br>
            <a:r>
              <a:rPr lang="en-ZA" b="1" dirty="0" smtClean="0"/>
              <a:t>the Information Officer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Must be a qualified IT person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Must be educated to at least NQF9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Must be accountable to the Designated Head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All </a:t>
            </a:r>
            <a:r>
              <a:rPr lang="en-ZA" dirty="0"/>
              <a:t>of the above</a:t>
            </a:r>
          </a:p>
          <a:p>
            <a:endParaRPr lang="en-ZA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700807"/>
            <a:ext cx="2520280" cy="44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16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11. PI as defined in the POPI Act includes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556792"/>
            <a:ext cx="4536504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Education, medical, physical health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Personal opinions or preferences of the person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Any identifying number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All of the above</a:t>
            </a:r>
          </a:p>
        </p:txBody>
      </p:sp>
      <p:pic>
        <p:nvPicPr>
          <p:cNvPr id="20482" name="Picture 2" descr="http://multimedia.journalism.berkeley.edu/media/upload/tutorials/facebook_basics/fb_profile_basic_personal_contact_ed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700808"/>
            <a:ext cx="3393027" cy="3941812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17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12. The POPI Act defines numerous processing types including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Collection and receipt only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Collection, receipt, storage, modification, destruction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Collection</a:t>
            </a:r>
            <a:r>
              <a:rPr lang="en-ZA" dirty="0"/>
              <a:t>, storage, modification only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Collection, storage and destruction only</a:t>
            </a:r>
          </a:p>
          <a:p>
            <a:endParaRPr lang="en-ZA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916832"/>
            <a:ext cx="354686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18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13. The POPI Act defines numerous record types including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700808"/>
            <a:ext cx="36004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Writing on any material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Tape-recordings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Books, plans, maps and drawings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All these and more</a:t>
            </a:r>
          </a:p>
          <a:p>
            <a:endParaRPr lang="en-ZA" dirty="0"/>
          </a:p>
        </p:txBody>
      </p:sp>
      <p:pic>
        <p:nvPicPr>
          <p:cNvPr id="16386" name="Picture 2" descr="https://encrypted-tbn3.gstatic.com/images?q=tbn:ANd9GcSV846bh-RAq7jFxuydgpEg43nzW7p6wbaZbd6jjMC407U7144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2276872"/>
            <a:ext cx="4436556" cy="2952328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19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Agenda</a:t>
            </a:r>
            <a:endParaRPr lang="en-Z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154112"/>
            <a:ext cx="4040188" cy="3951288"/>
          </a:xfrm>
        </p:spPr>
        <p:txBody>
          <a:bodyPr>
            <a:normAutofit lnSpcReduction="10000"/>
          </a:bodyPr>
          <a:lstStyle/>
          <a:p>
            <a:r>
              <a:rPr lang="en-ZA" dirty="0" smtClean="0"/>
              <a:t>Objectives for the session</a:t>
            </a:r>
          </a:p>
          <a:p>
            <a:r>
              <a:rPr lang="en-ZA" dirty="0" err="1" smtClean="0"/>
              <a:t>POPI</a:t>
            </a:r>
            <a:r>
              <a:rPr lang="en-ZA" dirty="0" smtClean="0"/>
              <a:t> Knowledge Quiz</a:t>
            </a:r>
          </a:p>
          <a:p>
            <a:r>
              <a:rPr lang="en-ZA" dirty="0" smtClean="0"/>
              <a:t>Legislation &amp; </a:t>
            </a:r>
            <a:r>
              <a:rPr lang="en-ZA" dirty="0" err="1" smtClean="0"/>
              <a:t>IACT</a:t>
            </a:r>
            <a:r>
              <a:rPr lang="en-ZA" dirty="0" smtClean="0"/>
              <a:t>-Africa client</a:t>
            </a:r>
          </a:p>
          <a:p>
            <a:r>
              <a:rPr lang="en-ZA" dirty="0" smtClean="0"/>
              <a:t>Background to POPI</a:t>
            </a:r>
          </a:p>
          <a:p>
            <a:r>
              <a:rPr lang="en-ZA" dirty="0" smtClean="0"/>
              <a:t>What is the “POPI Stick”?</a:t>
            </a:r>
          </a:p>
          <a:p>
            <a:r>
              <a:rPr lang="en-ZA" dirty="0" smtClean="0"/>
              <a:t>What is the “POPI Carrot”?</a:t>
            </a:r>
          </a:p>
          <a:p>
            <a:r>
              <a:rPr lang="en-ZA" dirty="0" smtClean="0"/>
              <a:t>What is Personal Information?</a:t>
            </a:r>
          </a:p>
          <a:p>
            <a:r>
              <a:rPr lang="en-ZA" dirty="0" smtClean="0"/>
              <a:t>POPI Act Conditions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154112"/>
            <a:ext cx="4041775" cy="3265488"/>
          </a:xfrm>
        </p:spPr>
        <p:txBody>
          <a:bodyPr>
            <a:normAutofit lnSpcReduction="10000"/>
          </a:bodyPr>
          <a:lstStyle/>
          <a:p>
            <a:r>
              <a:rPr lang="en-ZA" dirty="0" smtClean="0"/>
              <a:t>Who does what re POPI in </a:t>
            </a:r>
            <a:r>
              <a:rPr lang="en-ZA" dirty="0" err="1" smtClean="0"/>
              <a:t>IACT</a:t>
            </a:r>
            <a:r>
              <a:rPr lang="en-ZA" dirty="0" smtClean="0"/>
              <a:t>-Africa client? </a:t>
            </a:r>
          </a:p>
          <a:p>
            <a:r>
              <a:rPr lang="en-ZA" dirty="0" smtClean="0"/>
              <a:t>What must I start doing? </a:t>
            </a:r>
          </a:p>
          <a:p>
            <a:r>
              <a:rPr lang="en-ZA" dirty="0" smtClean="0"/>
              <a:t>What must I stop doing? </a:t>
            </a:r>
          </a:p>
          <a:p>
            <a:r>
              <a:rPr lang="en-ZA" dirty="0" smtClean="0"/>
              <a:t>What must I carry on doing?</a:t>
            </a:r>
          </a:p>
          <a:p>
            <a:r>
              <a:rPr lang="en-ZA" dirty="0" smtClean="0"/>
              <a:t>How can I find out more?</a:t>
            </a:r>
          </a:p>
          <a:p>
            <a:r>
              <a:rPr lang="en-ZA" dirty="0" smtClean="0"/>
              <a:t>What should I do right now?</a:t>
            </a:r>
          </a:p>
          <a:p>
            <a:r>
              <a:rPr lang="en-ZA" dirty="0" err="1" smtClean="0"/>
              <a:t>POPI</a:t>
            </a:r>
            <a:r>
              <a:rPr lang="en-ZA" dirty="0" smtClean="0"/>
              <a:t> Violations Quiz</a:t>
            </a:r>
          </a:p>
          <a:p>
            <a:endParaRPr lang="en-ZA" dirty="0"/>
          </a:p>
        </p:txBody>
      </p:sp>
      <p:pic>
        <p:nvPicPr>
          <p:cNvPr id="34818" name="Picture 2" descr="http://radbusinessassociation.files.wordpress.com/2012/05/agenda1.jpg?w=138&amp;h=1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33418" y="4419601"/>
            <a:ext cx="1634181" cy="1752600"/>
          </a:xfrm>
          <a:prstGeom prst="rect">
            <a:avLst/>
          </a:prstGeom>
          <a:noFill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514600" y="6356350"/>
            <a:ext cx="3962400" cy="365125"/>
          </a:xfrm>
        </p:spPr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</a:t>
            </a:fld>
            <a:endParaRPr lang="en-ZA"/>
          </a:p>
        </p:txBody>
      </p:sp>
      <p:sp>
        <p:nvSpPr>
          <p:cNvPr id="13" name="TextBox 12"/>
          <p:cNvSpPr txBox="1"/>
          <p:nvPr/>
        </p:nvSpPr>
        <p:spPr>
          <a:xfrm>
            <a:off x="838200" y="5486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14. The POPI Act “Special PI” includes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628800"/>
            <a:ext cx="4032448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Race or ethnic origin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Trade Union membership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Biometric information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All of the above</a:t>
            </a:r>
          </a:p>
          <a:p>
            <a:endParaRPr lang="en-ZA" dirty="0"/>
          </a:p>
        </p:txBody>
      </p:sp>
      <p:pic>
        <p:nvPicPr>
          <p:cNvPr id="6" name="Picture 5" descr="C:\Users\Peter\Desktop\attachments\20140417_085333_resize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1772816"/>
            <a:ext cx="4668011" cy="3501008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20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15. Security measures to protect PI </a:t>
            </a:r>
            <a:br>
              <a:rPr lang="en-ZA" b="1" dirty="0" smtClean="0"/>
            </a:br>
            <a:r>
              <a:rPr lang="en-ZA" b="1" dirty="0" smtClean="0"/>
              <a:t>most likely include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556792"/>
            <a:ext cx="4536504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Firewalls, anti-virus and spam scanners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Blocking the use of </a:t>
            </a:r>
            <a:r>
              <a:rPr lang="en-ZA" dirty="0" smtClean="0"/>
              <a:t>unencrypted flash </a:t>
            </a:r>
            <a:r>
              <a:rPr lang="en-ZA" dirty="0"/>
              <a:t>drives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A, B &amp; D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Using clear </a:t>
            </a:r>
            <a:r>
              <a:rPr lang="en-ZA" dirty="0"/>
              <a:t>data access policies</a:t>
            </a:r>
          </a:p>
          <a:p>
            <a:endParaRPr lang="en-ZA" dirty="0"/>
          </a:p>
        </p:txBody>
      </p:sp>
      <p:pic>
        <p:nvPicPr>
          <p:cNvPr id="12290" name="Picture 2" descr="https://encrypted-tbn1.gstatic.com/images?q=tbn:ANd9GcSVh1ZpLgxOH9em1JMn0duZ4mfLPuFMv0ul8D283FmXHpNhfaC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772816"/>
            <a:ext cx="3749239" cy="2808312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21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16. Integrity and confidentiality of PI must be secured by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700808"/>
            <a:ext cx="4032448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Appropriate and reasonable measures</a:t>
            </a:r>
            <a:endParaRPr lang="en-ZA" dirty="0"/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Technical and organisational measures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Both of the above 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Either of the above</a:t>
            </a:r>
            <a:endParaRPr lang="en-ZA" dirty="0"/>
          </a:p>
          <a:p>
            <a:endParaRPr lang="en-ZA" dirty="0"/>
          </a:p>
        </p:txBody>
      </p:sp>
      <p:sp>
        <p:nvSpPr>
          <p:cNvPr id="10242" name="AutoShape 2" descr="data:image/jpeg;base64,/9j/4AAQSkZJRgABAQAAAQABAAD/2wCEAAkGBxIQEBQUExQWFhUWFRgbFhYYFRcbFhcYFxgWGB0aFxgaHCggGBwlHRQXITEhJSkrLy8uFx8zODMsNygtLysBCgoKDg0OGxAQGywkHyQsNC8tLCwvLCwsLSwsLCwsLDQvLCwsLywsLC80LCwsNCwsLCwsLCwsLC8sLCwsNDQsLP/AABEIALcBEwMBIgACEQEDEQH/xAAcAAEAAwEBAQEBAAAAAAAAAAAABAUGAwcCAQj/xAA+EAACAQIEBAQEAwYEBgMAAAABAhEAAwQFEiEGMUFREyIyYUJxgZFSYsEUI3KhsdEzU2PwBxVDc4LhssPx/8QAGwEAAgMBAQEAAAAAAAAAAAAAAAMBAgQFBgf/xAAvEQACAQMCBAUDBAMBAAAAAAAAAQIDESEEMRJBUfAFYXGR0SKBoRNSseFCwfEU/9oADAMBAAIRAxEAPwD3GlKUAKUpQApSlAClKUAKUpQApSlAClKUAKUpQApSlAClKUAK4sK7VzIqUQzmRUPE5jbTYmT2G9cM1xhEqpjuf0FYTMM0xF5rtnBopa35XuswVUciYUQSxH23rPU1NnwxHQpYvI3a5zb6hh7ldv5Gptm6riVII9qweQY2+6FcTb8O6mxIZStz8yQSR7z1qz/aHszcTp6l6MPf37GqQ1bUrT/BaVFWvE1kUiqvL87t3lBB5/erNHmt5mFDX1FIqAPikV9xVfmubJY29VzaEnqZjUfhBIie9LqVY048UnZFkm9iRicQlpSzsFUcyayeb5y92VWVTcED1mOc9iBDADmKiY3GvebU7e422USQCB05lHH1rhbtltgCI291g8ifxITt3U9a8zrvFZVbxp4j+X8GmFJLLOJcD47o6+RZQzvK7cjM/Wv2uwIXY+KpHMKpK/8AidJ2PP61+1x799oaenUpSvfGEUpSgBSlKAFKUoAUpSgBSlKAFKUoAUpSgBSlKAFKVV5nj48q/Uj9KrOairstGLk7Ik4rMLdvZm37AEn+VQ8RndoKd2B6SjR94rN5rnFrDQGLM7ToRFL3G7wi7x78q48NcRpjFKlGtXk9dlwQy9iJALL7xWZ15tXSwNVKN8svwi3ElSD2IrBcQcJt4l29YvXrRYTctW485H4fMINa3FI1mbtrmN3T4WHUx0PvXVcwt30DAiD9x7Gst2ndD7XwzySzl2HuaTgTinxAuLLuGC24I1F2I07DpJNekY29Fsz2+5r7c27YOlQJJJgDc9Se5rH53nZclE37np9Klyc2Qkooh281bD3JB8s716Tw5nAvKDNeR422QktzJH961X/Dp2JjpNdGjL6bGWos3PWFMiv0mN+lR3xSWrepzA5AdWPZR1PtWTzbOnv7CFt7QDyM+kv3U7owjymPnSdXrqenX1ZfTvYiFNyLLN+IYlLO/MF45R6ggPNgCG3G45TWackkz5iZkT6i25APZo1KehBE9KL0A1e3Vhp5fN0OxHVT1qSuCaAYBIjydImSoPYHzL25V5PVaypXleb9Fy778jXGCjscreHZxIjuCeRMc47MNmHcTVjYtAKNo2G0zyHU9a7bAgEgEmACRuYmB3MA/auuiubKbZexGw11biB0YMrCQQdiKVWvwjhCdkZR+FLjqo+SgwKUy1D9z9v7Iyel0pSvoZgFKUoAUpSgBSlKAFKUoAUpSgBSlKAFKUoAUrjiMQEHc9BUC5fd+pHsNv8A3Sp1owwy8abZLzC9pTbmdqoLm9dsSFuShckjcjXuJ5EidqqL7PhmBbzW59XVfn7Vir1eN4NNKKW5ns/sY7D4w4rCW0vC5aVGRiJTSSZEsu287HvUE3czay2KbE4W2qqWCqFKkDfTqE8/ma3ovqRPI8wRWet8LYFcQ97RqLQfDgeGrd1Hc9uVRGqrZJlTd8Fpl+Ym9g0vOugvZDFf4hWLy7NDYvaW9D7H2PQ/p9quOK+IEtQvNulsfyLHpWDxeMZ5e5AUdAPtUxje5DlY1ueY8kaE5nmewqps4YKJP1NcMLmqXIADs3KAp3+prX5Jws96Ll+FQb6J2EdXPX+lWp028IpOS3M5gskuYxwQCtscj3+VbbCWrOATSoBeJj8IkAs3sJE9a74vHrbHh2BMbFuRJAkqvYlZKt1iqblvMmQdR5EkQrn8rjyP2O/vWTVeJxprgo5fXl9uve5VU3LMjticU91ibhJO4KjpEFkX8ykB1PUH618raLnaDzP5TqG590uDfbkw611wuBLQTIECAfUAN1B7Mhkat5B61KRfBeD/AIbnY/gc9D+Vidux26ivOVKrlJu93333YekfuHwelpknbedySNgZ7xsT12pmeYW8Kge5IUsFJAnTM+ZuyiNzUdcfcV31KCiNDKAfEVej/mHy/Sri2yuoIIKkbHmCDWd3TTnlGipQlTWeZisxvO90piZZFdrlo2gVdUg6L1ognxgobzLEg7wRV9lOZuSqXYfUJtX7Ym1eXn0nQ0cwdj0PQcb3D8FUSDYLToLFXsNudeHcbjf4DtvsY2qZgcvTCWmVGMs7NL7y7bmFEduSx1rTVqU5QSX275ea5/kzpNMsaVXf8y76Qev7xB/JiD9wKVl/RkWub6lKV9HOeKUpQApSlAClKUAKUpQApSlAClKj3b+8L9T2qspKKuyUmyRNc793Ss1BvKoBZ9wBuSdh/YVGwZs4m0ty0wZGEq6NsekjoazvUYwi6h1OjNqMnrWJ414pvYY6LVu4o1Kr4hrZKLq/yx8Zj6fOtmCVYI/X0t0PsexrnjMKl1Gt3FDKwgqeUVjTtK8jRysjzjL1wlnMUFrE3BduIreMbguJf1He3cWBpJjbettYzCzivGtD1W2KOjCGB6NH4T0NYK3hnyvGNhrdlcXbujXbtkKbiMI0lyRsAY3OxAB2NXeHyg4R7uNxFwHE3QfKhItoCAI/NEDc9vrTZ2eblI3IuXZjoZrJO4nT8uo+n9DXPPs+OHTSu91/T+UfiP6VlcdjCLodDurTPediPsTXPH3/ABLrO3fb5dKqqavdjHO6Fq3JLudRJ3JO5Ncv2V8S4S2Ngdz0mrvJOG72LI2K2+8bn5DoK22HwNjBLpUDXG+0hZMam7gGJjlO8U6TjTjx1HZCG+SK/hrILeDUPc9R5DaWPRVnqassdmr3tgdCCCoHKNtLt3AMq6nlPTnUHFMzsS8yZBWd4G7WxHxIR4iHqPvX1hrZuNsQT6ieh1D1x1S4o3A5MPrXB1niMqq4YYj/AD69+4yMLZe586ZhQD2gcxpM6QfxIfMp6r96n2MvEeeCTMgenzbNA7NzIPWuv/L106d+kNPmBX0mepHLf6zUXNs9XDvaQW2utcLiEK+XwwC3MiWg7INzBgbVx7yqPhgN23O+LxS4VE1aishZ5kCCdTd4iq66jeK3mk3N7Wpps3UI/wAMjkD2ir/CX0vW1dCGRhIPQg/75VV4vL/DBUIblhjvbHrtn8Vv2np06VFOSTs9zoaSdO3Dzf576bPydiMHDw2oo9vYO3qT/Tv91PRuR+fOZlli6lwnSEtlZZdQK+JI3t9lImZ+1dbGWaHFx7hbSpUagASp/wAw/FEda+CwtsVtk6QN0Mwu5Gw9aD3AK/KrN8WIlKtZRThDKfrjyX97fzKxl8rAU+btEyOuwMn6THaqfMswVFL3GheXMEGN9I20sewYK3vUHO8+t2F3OpzuE2IPZmiUIkcxpasHmWYXMQ+q4Z7CTAHYTv8Aet+j0Dnl4XU58p2NBc41cE6E8vSXYbfLePlJilZbTSux/wCCh+0Vxs/p6lKV2xApSlAClKUAKUpQApSvl3CgkmAKAPqvlrgHMj71TYvHs/IlV78ifmegrF5nxUQJw2Gu4hFeHuKnkKj1eGSZdvkI96zPUK9oq439LGT0fF39K7dajWeVZzD3VvW1uWmIVhKncfcH+hq0ybMdR8N9nHI9G+Xv7VnnV45DODhiZbCi1mOZ4uxjBq/Z9IsWG/wyhEm4V5XGJjczAjlV5+w2cpw965h7beGCHa1rOlBI1ugaYhZbT109K5cV8GLi7iYi1daxirY8l1I3G8Bx1G5+55iuRyfMb6eFjL+H8E/4hso4uXFmdJLHSgPIwOXarMoXubqr4ZzO2jUp7Ebg1T5Rn/i2tyC6bN79j9f71+8WZxas2dGoAER9B0A+lec5bmunEgrOh/K38yD/AC/maS1fKGxdlk3+a50tpTcIUGIkAaj2E15vm2Z3cU5LEhei/wB6sM4uNeubnyjkOnzqDaw7XG0Whqbqeg+Z/Srwj7kNlNmCSBbAknn/AL+f9K2HA/Cq/wCLfAAXeWOwHczyqzynhm3hx4l7zOZIHNmgSdI61YYi6WgCIBGlZ8kmdMn4kuKSJ6NVdRq6emX1Zl0+egtJy2LDHZsAPDsKQu4Ztw7aZ1Kn4WCw6/iHKOdVI+azMz8BLCA38F0bHs3vXxO3NoA5/EFQ7H/uWjse696tcFggIYwSd9vSNUEhe6kiYPevNarVzqviqP0XLvt9B0YpYREwWED7yY2EfF5DK6uzIZWeo51ZphlBBCgEAgEdAxBI+pANcMVi7GGYG5cRGukBQzhdbAQAoJ3PIfaqzh7iY33CXra2madEPq3Uw1p5AKXV2JXkQQQTWRwqTi5pYXf3LXSwaILXnWY8PNg9KIiGyWH7xrq29W5ZAxO4vq2y3BznzV6VFfF22rKVYAqeYIBB+YNRp9RKk8bPcmUbmL4Qw90XBcsScPcZ2uM9zUXbuUiUuh5B0+QgdTWyu3QvM/LuT2A6mouLdETwwI8uyrIKjeDC+YAEc15VU4zGKia7j+UCJJBDRvA+C58iFaPemTvXnxW+X/ZCwiRevsdR1HTJO52X5mPLtzW4pG/OshnvEwX93YgkfFGyHceQbgMPxIdJ7VW57xE986UlbY266iN+pJIU/hkiqW3aJMATXb0nh9sz9vkXKfQ/Ljs7FmJLEySdyT7mrnI+H7mIYbECrjhvhJrhDOPpXpuVZOtpRtXdpUeohyMxh+EECAaelK3UClauBC7kulKVBIpSlAClKUAKV8u4AkmBVNj87IkWxy6/2qk6kYL6i0YOWxd1WZjc1HTGw/maz9zO78+sj6D+1fNnOmQ/vN16sOY946islXURnG0R8KLi7s++ILDXMNetoYd7Tqp7FlIH86yf/D3iO29hcLc/d3rI0aDtqC7SO57j+9egXLIuLqQgyPuPbvWaznhLC4ltV2z59vMCVbb3HP61nUla0htru6PjHYkjH4ZEcnUtzxLc+UIACHI6HVt76j2rtndwrpZTpYcj2I5GuuXZTh8Ep8NAk+o7lm+bHc1QcQZwpYgGT0A6fOhZeAeFk2GBzvxrQYercMOzDY1VcS8R/s6aV81xuQ6D3Pt7VmeGszKXLinky6h812P3Efaot6011y77s29XjHOSjfQrbuu85e4SzHv/AL2qJjXYOqWvUOcCfpV9hsE906LQk9W+Ff7n2rZcPcIW8ONb8+bM3OnxhdeQlysZ3I+EMRiQDeuEDqoAH3IrUeBYwQ8Oyoa4NvyhokKx7tBjpP2PbG5tK6LJ0Lt5+pBjS38BMqeonpVKVA20nkRp66QZa0PzIfOh6jltvXK1ficYXhQ36/BaMG8yPu7eLEszHodcbhQTpcDoyElWXsd+1fq25IVhpBJWOgJ3a3PY+tT05e1d8FY1OdR8ykNyiZ21j2ZZDDuD86sblpFtnUAEUTv6VCbz7RE/SvPVKr4s5b77/wBD0j8w+GCjuTEnqTAEn3gCpFu2AAAIA5AchWSzHiO+/wC+wnhthrIV7xOrxWE7qtsgEDT5w3XpWws3FdQymVYAgjkQdwaVVpTgk5c/x69CU09in4hyL9oCumnxUDAaxKOjxrtuPwtpG43BANYfD5e1y+LD+G98B13V5CiPJdYgPsAujEDnEb16pXO9dCiT/IEnbsBufpTaGrnTjw79PIrKKZDyaxdtYe2l64LlxRDOBz32+ZAgT1iaj5jigwgE+U7sGKwROxInQevnGk1wxFwOxYADUIJBEOB7k6Lu3wnSwg1ls94nFs6LBlxt4m8J/AT5pnmpLLTKOnlVndLPskDlZFjnWcphxDeZzuEjqZIYiYUH/MttzPKsLmWY3MQ+pz8h2HT3PzO9RmYsSTuSZJ7k1b5LkNzEMNiBXo9Loo0/N9RMp3IGBwL3WhRXovDHB4WGYSaveHOGFtKNq1dqyFG1daFJR3EuVyLhMEtsDapEV1ikU65BxilddNKm5B90pSqkilK+XcASaAPqhNRGxDH0wB3O/wDKuOJe6UIBUyOxH6mkuvBF1BkPH4svy9I5D9ao72Y2VvLYmbjfCNyoidTfhHz71YbjysNJjr/UdxWR4m4YDAXcMPCxNti6sOTk7kMesnr+lYXJTleRqtwr6TlmFi/hr5v3bviWfMrIoKrZUnZtMnXAgEnlzG1XKKCO4I+4NUeV8XWbtsi+RavJtcttznl5R1ntUjIFNrDsWUohuObSN6ltk+UR06mOgNVlF89y8ZFjw5m/g3mw7HyknR7Ht8j/AF+daPE4n3ryvMb5LagYYGZ+s/1rQ4jOWu4ZWHqYQfY8j+tTYo3ki8Q52XcpbPsW/QVT2MLO5qVZwwFSMJl93FHRakLya50+S9z70yMeSFyfNmduPduYnThyfKNOwkHufl0+lb7JuCrt2Dfukr1VRpB+ZG5rQ8N8KWsMogb9SeZqbmedLbBS0Rq2BY7qmqQpP4hIjblTajp0IcdViruTsj8NjD4FAABOwVBAkmYHZQSIk9az+YZm1/diQkSFXbSoIlgD/wBS2w39j9Kj4hy7EtJLagQT5iOb2ifxKfMh7ctt6+VU7MSYLL+8AkSRC3QB0YHS4+uw3rzus8RnX+lYj06+vfux0YKPqdFDMSAATJkfDJEsP+3cG47GpuXWFKhhv8+Y0kgah+NfSTz2qXh8MqCFED9JJj5CdhVRnWepZNy1b/x9EqSh8IXHBFsXH5AsVjf271yE5VHwwXfmM2yy9VK+ntBgQQCCCCDyIOxBrM8NcTK8W710FzEE22RgxkFLojQjgqQPN5u1auKXVpTpStIlNMweZ5PdwTpct3CbShkQeE9xgh3Fm8VMtZEEKdJK6qu+E8Lcs2vMdNlwrWrT/wCJZLyTbLTBUEjSOfSr8sBVbj8WGGgAMGHUagRsZVTAujnIBkU9151Y8DXq+/5K2SZJxeMFsdz84E9i3JZ6TFUGLupbDM5CAHUQQRpJPq0TqU7+u0SCSTFR81zm3hhJMvEIoaW+WsiQBM6LqnntWCzPM7mIaXMKPSg2RZ5wOlbNHoZTzsuvwRKVifnnEb3tSpKofVv5n9nIgMNtpE96pLdskwN674LBPdaFE16LwvweFhnEmvSafTKK4YrAiUih4b4Ta4QzjbtXqGU5KlpRtU/BYFbY5VLFdCMFEU3c/FWK+qUqwClKUAKUpQApSlAHxcuBRJqLq1bmuePvebTPIf1r5F2KxV6meHkPhDFykzXNrv7UuFw3hi4bfiO9ydCpOkAKDLMTUHJMzbBs1nHYuw8yyOboDiTujK28b7H6V34t4dsY0C4wuC4imDbIDkbnTvsd+XzrG5WuSm2V0Xrl8yDbdbhva+RHlGkEHrVIuLRLT5np+OsC4m3MCVP++hrP2sbI33jYjsasOFsJcw+XWkvGbiIZBMkSWIWfYED6ViMbjTavT0YwR2PQ/pSZx6DacsZLrE3LYOrQur8UCfvVHjcU10+1dMQxfbpRgttSzGABuTUQXNhJ8kRbyLbts7RCiT/b51QZLmOIc+HbRGkk7hv0NW5wV3MGAUFbIPPq57x2r0DhjhO3YAOnfv1rXCk5biJTsVOScG3bsNiWEf5aiF+vVq29nC2sOnQAf7gD9KY/MEsKBzY7KvcwSAT8MxzNZLMcc14lnJ0wSANoSR5lHS7bYb+32CNXrqWlXCsy6fPfyRGLnlkvNs/N3ZCUtxJYesqY849lYQy9jv2qrHaBMkafhDN6rf8AA48y+/2r8RGZoEapnb0hyD5o/wAu4vPsferDK8OukMARsRDc1APpPfSZAPbl7+W1WqnVlx1Hfvvvd8YpYRHwtkF9LTJUMs7FgpGknqHT0n2Iq3S3FRc0x1vDWw7gnzKqhVlmdzACjuazWE4nZMQ7XPFu27m2Ht2rYgKkm5rBOoXUghgfaBWeNKpWXEu/QtdI2irVNxBw8MR50YJd0FGJUMty2Z8lxSRqEmQZ2NW2Axdu/bW5bYMjCVYcjXdmAEnYDmTSITnTldYZNkzznK8hu4g3LZ8a2BbVHuXrMG5zGh1PluMkArdUnYia3mGZbdpRr1hQF1FgWYrtuerbfevrE4tUnuBJHOAZgsBuFkc4qlxeJVQ1x4UESfTDL/8AC+v2YCtM6k67ztyKpJHTG4jxDMABDsTIKE/iYDVZb3IKkH3rLZ7xItrVbtQzk+YkLpnrrUSjN11LHvVZnvEzXvJalEEjVJ1EbiA3qVCPhJNZ9EnYV2NJ4ds6nt8lJT6H7eutcYszFmPNiZJ+pqzybI7mIYQCB3q54b4Ua6QzjbtXqOUZIlpRtXfpUREpFPw5wstpRtvWstWgogV0AilakrFBX7SlSApSlAClKUAKV+UoA/aUpQBRcU6rdpriDUwQwO5G/wDeoNvEM6CVInmDuQfmNmHuK1F60HUg9awOOyj9kvte8V1ERoJ/dR2P4VPTsT9KyV6dx9KdjS27UDYzXKxgrNm5cvBVVrgGturaZifuahjFgqHG6soI9wdxWL4jzl77G2hIQc4+I9vlWOKd7DpMs+J+MtU27G/dun/usZi7zaGuMZIHI9+ld7eHjnXzay25jHCoD4YO7dCfbvT4x5IW2fuW55iL3lt2VZu8n+lbDJuDbt8i5im1RyQCEX6dfrV1whwsuGAMb9Sa1eJxCWkLMYUCT9PatEaUYq8hUpt7EbA5XbtDYDaoGbZ7plLMFp06j6VYgFQfZtwG5T35VAzTN3unSvkXVG/Vua6+9txtt1/lTkCIAJEEBOpQeq0fzod19uXU1xdb4v8A4UPf4+f+l4Uucj9a5qJJ1NqB5+tkB3U/6ltuXWK+4OzE7agdYG2qPLdH5WBhh0+5rtg8Nqch51DS0xGoj03AehiVYe3bnbeGAN4iN+0f2rzk6mevffeB9jnh8MqCFED/ANkx8t+VSVWsnmnELXsOXwbFWtlXIe2R4lmSCyA7snWRvANX2TZxbxIjZbi+u2SNS+4/EpBBDDYgionQqRjxP79V6gmtiRmGAt4i01u4JVhv0I7EHoQdwaxl3A4vB4g6GvXmu6FLLaVUdfQWZwT4d5B5tbABuVb+vh7oHMjnHMc+3zqKNeULq10+QNXKbh/Jxg2uhr3iPebWRpVB5QFJVAYk7FiOZPSpWMxu2ld9XI7b7fBPlc/lJFR8ZiRc6DSp5mRpMfHA1WWHRhIisxn/ABKtnUlvzXD6p0lflcAlbh/MIPKafTo1K877si6SJmaZpawyjVBj0opIM7Tp+PDncGDK1hc1za5iWJc7TOkQBPcgAAt3MVFv3muMWdizHqSSduXOrLJ8kuYhhA2716LSaGNPO76iZSIGDwjXWAUTXofC3B0QziTV7w3wslpRI3rWWrQUQK7FOko7iXK5xweCW2AAKlUpTiBSlKAFKUoAUpSgBSlKAFKUoAUpSgBUbHYNbqkEDl/Xoe4qTSoaTVmSnYw+d2hZt+HISBCyYEAQIJrFm5bt7SC3QLuT9q9nxOGS4ul1DDsRNVtjhrC221LaUGs70+cMZ+oef5XwzdxJDXAVT8HU/wAR/SvQMqyNLKgQNulWiIFGwgVR5rnoAK2j0kuIMLuCydGKmJ/Woq1qWmhxTfyyv1TZOzPNbeHEHdonSOekEAsfYTPestjMZcuNLsAwIA/CjH0kd7dwGD71xuMZkkBtQOrotwiA/wDBcGx9z3r5s2wzKpGlTqVQw6fHZb5c1PYdhv5fW+I1NTjaPT569/fRCCj6n4okbKSACNPXSPVaPup3U/bvVngLClQ4OrUAdXeAQDHRoME+1SbFgKNvaT1MACSepgCqjNM7S14lmwQcQASqlToLkatOr0lyJOmZNcpcVR8MV35l9ty9VK6BapMjzrW/gXmUXgqsu2jxEcEghCZVhEFelX9KnBwdmSncw2fcPvhyty1cdbK3CwS3Z8R7LOCCV3k2SYLWwDUrhfIbS27WJKPYvEmQXPpJ0C3DcrZAUhTuNq11QcbihugGoxuNOrYjmE/6i9DprStTUnDg935efX7leFJ3O+KxK2wSenzgTMFiAdK7c6o8ZfALu8LtLbA+X8y+m+nuvmFR8yzS1hkDMenkCtLR/pP1A6o/6V5/nGcXMS2/lQGQi7KD+KOQJ6xWrR6GVR32XUiUrFnnvE7XPJZJVRtrk6o3BCMYYIR8Jms4iTsK7YTCNcYBRNehcK8Hcmcb16XT6WMFaKESkUXDnCj3iGcbdq9SyfJEsqNhU/B4JbYAAqTXRhBRFN3PwCv2lKuApSlAClKUAKUpQApSlAClKUAKUpQApSlAClKUAK44nErbWWPyHUmJhR1O1RczzVbOwGp4JCj2id+8GY5msrjcU1wlnfaAZHILMpdQdIOzD7+/M1vicNP9Mcy6dPX4GQpuWeRKzPN2vTuVtROx3KGP3gPdG5rUAsZ5gHUPkLh5MP8ATuD+Z71zZjPRTr/8Uun/AOu4P5nvytsJgwkdwCB+VSZ0juAeVeT1OonUlx1Hd99950xSWERMDhVcSeQldB6A87b9wDuPYjpztlSomJxdiw48R0RrhgajBYj/APefyqp4e4kuXbipfRULs6qFJlHt7m1cB+LTDAjYis7pzmnNLC7+5N0sGmVazPFXDr3BcuWGUF1/eoyswbRutxApBF5Y2I57CtVFKXSqypy4oktXPPMJYv5kGQXQfCCqLzWmEzJW4h8rJfTcMJIM1v1OlBJJ0ru3UwOe1fl++E9yZhRGoxzgHnE1SXLqqsyAkkjzEIDv6GO9l/yHbp3rROTrcrLkv56FUrHfGX/EZdPSdBUgO09bbTpcbbo3b5Vl884iSwNFuGfsJCIdxIEhrLg/CDFVmf8AFJfUlkwp9TwAX+abgMD8SxNZgAk9ya6+k8Pdk6nsUlLodMViXvOXuMWY8yanZRk1zEMIG3erbhvhV7xDMIHavVMnyNLKjavQUqHsIcin4a4USyoJG9a21bCiAK+gK/a1pJbFBSlKkBSlKAFKUoAUpSgBSlKAFKUoAUpSgBSlKAFKUoAVnc3z6JW3MBdTNyJTcMU7Ec9/pSlcrxbUVKNNKDtd2G0opvJQsSCZO+pQzD8R2t3R7n0sP059cNYLmdhpY++lph190bn7UpXkJN8NzSWVvCIF06QViIO+3bfmKlKtftKzN3LFPxHkpv6blsK1xAylH9F228arbbbcpB6EVlrBxJS1YOk3luG7hW1E72CQ9m65AJOgwHiD9K/aVu01VuLi+WV9k2Uksm5ys3zbnEaA5JOlJ0oDyXUfUR32+VMddn92J1Rq2bSYB5qeUgxsdjSlZqdpSbJZRZrmK2rXiudStyMHS7L0K87Vzb1Ltt8qwGdZ5cxLGSQnQTuQOWsiNZHc0pXofD6ELcds3YqT5FfYsFyAOdegcKcHgwzwTSld2jBMTJno+CwS2lAAqVSlaigpSlAClKUAKUpQApSlAClKUAKUpQApSlAClKUAKUp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sp>
        <p:nvSpPr>
          <p:cNvPr id="10244" name="AutoShape 4" descr="data:image/jpeg;base64,/9j/4AAQSkZJRgABAQAAAQABAAD/2wCEAAkGBxIQEBQUExQWFhUWFRgbFhYYFRcbFhcYFxgWGB0aFxgaHCggGBwlHRQXITEhJSkrLy8uFx8zODMsNygtLysBCgoKDg0OGxAQGywkHyQsNC8tLCwvLCwsLSwsLCwsLDQvLCwsLywsLC80LCwsNCwsLCwsLCwsLC8sLCwsNDQsLP/AABEIALcBEwMBIgACEQEDEQH/xAAcAAEAAwEBAQEBAAAAAAAAAAAABAUGAwcCAQj/xAA+EAACAQIEBAQEAwYEBgMAAAABAhEAAwQFEiEGMUFREyIyYUJxgZFSYsEUI3KhsdEzU2PwBxVDc4LhssPx/8QAGwEAAgMBAQEAAAAAAAAAAAAAAAMBAgQFBgf/xAAvEQACAQMCBAUDBAMBAAAAAAAAAQIDESEEMRJBUfAFYXGR0SKBoRNSseFCwfEU/9oADAMBAAIRAxEAPwD3GlKUAKUpQApSlAClKUAKUpQApSlAClKUAKUpQApSlAClKUAK4sK7VzIqUQzmRUPE5jbTYmT2G9cM1xhEqpjuf0FYTMM0xF5rtnBopa35XuswVUciYUQSxH23rPU1NnwxHQpYvI3a5zb6hh7ldv5Gptm6riVII9qweQY2+6FcTb8O6mxIZStz8yQSR7z1qz/aHszcTp6l6MPf37GqQ1bUrT/BaVFWvE1kUiqvL87t3lBB5/erNHmt5mFDX1FIqAPikV9xVfmubJY29VzaEnqZjUfhBIie9LqVY048UnZFkm9iRicQlpSzsFUcyayeb5y92VWVTcED1mOc9iBDADmKiY3GvebU7e422USQCB05lHH1rhbtltgCI291g8ifxITt3U9a8zrvFZVbxp4j+X8GmFJLLOJcD47o6+RZQzvK7cjM/Wv2uwIXY+KpHMKpK/8AidJ2PP61+1x799oaenUpSvfGEUpSgBSlKAFKUoAUpSgBSlKAFKUoAUpSgBSlKAFKVV5nj48q/Uj9KrOairstGLk7Ik4rMLdvZm37AEn+VQ8RndoKd2B6SjR94rN5rnFrDQGLM7ToRFL3G7wi7x78q48NcRpjFKlGtXk9dlwQy9iJALL7xWZ15tXSwNVKN8svwi3ElSD2IrBcQcJt4l29YvXrRYTctW485H4fMINa3FI1mbtrmN3T4WHUx0PvXVcwt30DAiD9x7Gst2ndD7XwzySzl2HuaTgTinxAuLLuGC24I1F2I07DpJNekY29Fsz2+5r7c27YOlQJJJgDc9Se5rH53nZclE37np9Klyc2Qkooh281bD3JB8s716Tw5nAvKDNeR422QktzJH961X/Dp2JjpNdGjL6bGWos3PWFMiv0mN+lR3xSWrepzA5AdWPZR1PtWTzbOnv7CFt7QDyM+kv3U7owjymPnSdXrqenX1ZfTvYiFNyLLN+IYlLO/MF45R6ggPNgCG3G45TWackkz5iZkT6i25APZo1KehBE9KL0A1e3Vhp5fN0OxHVT1qSuCaAYBIjydImSoPYHzL25V5PVaypXleb9Fy778jXGCjscreHZxIjuCeRMc47MNmHcTVjYtAKNo2G0zyHU9a7bAgEgEmACRuYmB3MA/auuiubKbZexGw11biB0YMrCQQdiKVWvwjhCdkZR+FLjqo+SgwKUy1D9z9v7Iyel0pSvoZgFKUoAUpSgBSlKAFKUoAUpSgBSlKAFKUoAUrjiMQEHc9BUC5fd+pHsNv8A3Sp1owwy8abZLzC9pTbmdqoLm9dsSFuShckjcjXuJ5EidqqL7PhmBbzW59XVfn7Vir1eN4NNKKW5ns/sY7D4w4rCW0vC5aVGRiJTSSZEsu287HvUE3czay2KbE4W2qqWCqFKkDfTqE8/ma3ovqRPI8wRWet8LYFcQ97RqLQfDgeGrd1Hc9uVRGqrZJlTd8Fpl+Ym9g0vOugvZDFf4hWLy7NDYvaW9D7H2PQ/p9quOK+IEtQvNulsfyLHpWDxeMZ5e5AUdAPtUxje5DlY1ueY8kaE5nmewqps4YKJP1NcMLmqXIADs3KAp3+prX5Jws96Ll+FQb6J2EdXPX+lWp028IpOS3M5gskuYxwQCtscj3+VbbCWrOATSoBeJj8IkAs3sJE9a74vHrbHh2BMbFuRJAkqvYlZKt1iqblvMmQdR5EkQrn8rjyP2O/vWTVeJxprgo5fXl9uve5VU3LMjticU91ibhJO4KjpEFkX8ykB1PUH618raLnaDzP5TqG590uDfbkw611wuBLQTIECAfUAN1B7Mhkat5B61KRfBeD/AIbnY/gc9D+Vidux26ivOVKrlJu93333YekfuHwelpknbedySNgZ7xsT12pmeYW8Kge5IUsFJAnTM+ZuyiNzUdcfcV31KCiNDKAfEVej/mHy/Sri2yuoIIKkbHmCDWd3TTnlGipQlTWeZisxvO90piZZFdrlo2gVdUg6L1ognxgobzLEg7wRV9lOZuSqXYfUJtX7Ym1eXn0nQ0cwdj0PQcb3D8FUSDYLToLFXsNudeHcbjf4DtvsY2qZgcvTCWmVGMs7NL7y7bmFEduSx1rTVqU5QSX275ea5/kzpNMsaVXf8y76Qev7xB/JiD9wKVl/RkWub6lKV9HOeKUpQApSlAClKUAKUpQApSlAClKj3b+8L9T2qspKKuyUmyRNc793Ss1BvKoBZ9wBuSdh/YVGwZs4m0ty0wZGEq6NsekjoazvUYwi6h1OjNqMnrWJ414pvYY6LVu4o1Kr4hrZKLq/yx8Zj6fOtmCVYI/X0t0PsexrnjMKl1Gt3FDKwgqeUVjTtK8jRysjzjL1wlnMUFrE3BduIreMbguJf1He3cWBpJjbettYzCzivGtD1W2KOjCGB6NH4T0NYK3hnyvGNhrdlcXbujXbtkKbiMI0lyRsAY3OxAB2NXeHyg4R7uNxFwHE3QfKhItoCAI/NEDc9vrTZ2eblI3IuXZjoZrJO4nT8uo+n9DXPPs+OHTSu91/T+UfiP6VlcdjCLodDurTPediPsTXPH3/ABLrO3fb5dKqqavdjHO6Fq3JLudRJ3JO5Ncv2V8S4S2Ngdz0mrvJOG72LI2K2+8bn5DoK22HwNjBLpUDXG+0hZMam7gGJjlO8U6TjTjx1HZCG+SK/hrILeDUPc9R5DaWPRVnqassdmr3tgdCCCoHKNtLt3AMq6nlPTnUHFMzsS8yZBWd4G7WxHxIR4iHqPvX1hrZuNsQT6ieh1D1x1S4o3A5MPrXB1niMqq4YYj/AD69+4yMLZe586ZhQD2gcxpM6QfxIfMp6r96n2MvEeeCTMgenzbNA7NzIPWuv/L106d+kNPmBX0mepHLf6zUXNs9XDvaQW2utcLiEK+XwwC3MiWg7INzBgbVx7yqPhgN23O+LxS4VE1aishZ5kCCdTd4iq66jeK3mk3N7Wpps3UI/wAMjkD2ir/CX0vW1dCGRhIPQg/75VV4vL/DBUIblhjvbHrtn8Vv2np06VFOSTs9zoaSdO3Dzf576bPydiMHDw2oo9vYO3qT/Tv91PRuR+fOZlli6lwnSEtlZZdQK+JI3t9lImZ+1dbGWaHFx7hbSpUagASp/wAw/FEda+CwtsVtk6QN0Mwu5Gw9aD3AK/KrN8WIlKtZRThDKfrjyX97fzKxl8rAU+btEyOuwMn6THaqfMswVFL3GheXMEGN9I20sewYK3vUHO8+t2F3OpzuE2IPZmiUIkcxpasHmWYXMQ+q4Z7CTAHYTv8Aet+j0Dnl4XU58p2NBc41cE6E8vSXYbfLePlJilZbTSux/wCCh+0Vxs/p6lKV2xApSlAClKUAKUpQApSvl3CgkmAKAPqvlrgHMj71TYvHs/IlV78ifmegrF5nxUQJw2Gu4hFeHuKnkKj1eGSZdvkI96zPUK9oq439LGT0fF39K7dajWeVZzD3VvW1uWmIVhKncfcH+hq0ybMdR8N9nHI9G+Xv7VnnV45DODhiZbCi1mOZ4uxjBq/Z9IsWG/wyhEm4V5XGJjczAjlV5+w2cpw965h7beGCHa1rOlBI1ugaYhZbT109K5cV8GLi7iYi1daxirY8l1I3G8Bx1G5+55iuRyfMb6eFjL+H8E/4hso4uXFmdJLHSgPIwOXarMoXubqr4ZzO2jUp7Ebg1T5Rn/i2tyC6bN79j9f71+8WZxas2dGoAER9B0A+lec5bmunEgrOh/K38yD/AC/maS1fKGxdlk3+a50tpTcIUGIkAaj2E15vm2Z3cU5LEhei/wB6sM4uNeubnyjkOnzqDaw7XG0Whqbqeg+Z/Srwj7kNlNmCSBbAknn/AL+f9K2HA/Cq/wCLfAAXeWOwHczyqzynhm3hx4l7zOZIHNmgSdI61YYi6WgCIBGlZ8kmdMn4kuKSJ6NVdRq6emX1Zl0+egtJy2LDHZsAPDsKQu4Ztw7aZ1Kn4WCw6/iHKOdVI+azMz8BLCA38F0bHs3vXxO3NoA5/EFQ7H/uWjse696tcFggIYwSd9vSNUEhe6kiYPevNarVzqviqP0XLvt9B0YpYREwWED7yY2EfF5DK6uzIZWeo51ZphlBBCgEAgEdAxBI+pANcMVi7GGYG5cRGukBQzhdbAQAoJ3PIfaqzh7iY33CXra2madEPq3Uw1p5AKXV2JXkQQQTWRwqTi5pYXf3LXSwaILXnWY8PNg9KIiGyWH7xrq29W5ZAxO4vq2y3BznzV6VFfF22rKVYAqeYIBB+YNRp9RKk8bPcmUbmL4Qw90XBcsScPcZ2uM9zUXbuUiUuh5B0+QgdTWyu3QvM/LuT2A6mouLdETwwI8uyrIKjeDC+YAEc15VU4zGKia7j+UCJJBDRvA+C58iFaPemTvXnxW+X/ZCwiRevsdR1HTJO52X5mPLtzW4pG/OshnvEwX93YgkfFGyHceQbgMPxIdJ7VW57xE986UlbY266iN+pJIU/hkiqW3aJMATXb0nh9sz9vkXKfQ/Ljs7FmJLEySdyT7mrnI+H7mIYbECrjhvhJrhDOPpXpuVZOtpRtXdpUeohyMxh+EECAaelK3UClauBC7kulKVBIpSlAClKUAKV8u4AkmBVNj87IkWxy6/2qk6kYL6i0YOWxd1WZjc1HTGw/maz9zO78+sj6D+1fNnOmQ/vN16sOY946islXURnG0R8KLi7s++ILDXMNetoYd7Tqp7FlIH86yf/D3iO29hcLc/d3rI0aDtqC7SO57j+9egXLIuLqQgyPuPbvWaznhLC4ltV2z59vMCVbb3HP61nUla0htru6PjHYkjH4ZEcnUtzxLc+UIACHI6HVt76j2rtndwrpZTpYcj2I5GuuXZTh8Ep8NAk+o7lm+bHc1QcQZwpYgGT0A6fOhZeAeFk2GBzvxrQYercMOzDY1VcS8R/s6aV81xuQ6D3Pt7VmeGszKXLinky6h812P3Efaot6011y77s29XjHOSjfQrbuu85e4SzHv/AL2qJjXYOqWvUOcCfpV9hsE906LQk9W+Ff7n2rZcPcIW8ONb8+bM3OnxhdeQlysZ3I+EMRiQDeuEDqoAH3IrUeBYwQ8Oyoa4NvyhokKx7tBjpP2PbG5tK6LJ0Lt5+pBjS38BMqeonpVKVA20nkRp66QZa0PzIfOh6jltvXK1ficYXhQ36/BaMG8yPu7eLEszHodcbhQTpcDoyElWXsd+1fq25IVhpBJWOgJ3a3PY+tT05e1d8FY1OdR8ykNyiZ21j2ZZDDuD86sblpFtnUAEUTv6VCbz7RE/SvPVKr4s5b77/wBD0j8w+GCjuTEnqTAEn3gCpFu2AAAIA5AchWSzHiO+/wC+wnhthrIV7xOrxWE7qtsgEDT5w3XpWws3FdQymVYAgjkQdwaVVpTgk5c/x69CU09in4hyL9oCumnxUDAaxKOjxrtuPwtpG43BANYfD5e1y+LD+G98B13V5CiPJdYgPsAujEDnEb16pXO9dCiT/IEnbsBufpTaGrnTjw79PIrKKZDyaxdtYe2l64LlxRDOBz32+ZAgT1iaj5jigwgE+U7sGKwROxInQevnGk1wxFwOxYADUIJBEOB7k6Lu3wnSwg1ls94nFs6LBlxt4m8J/AT5pnmpLLTKOnlVndLPskDlZFjnWcphxDeZzuEjqZIYiYUH/MttzPKsLmWY3MQ+pz8h2HT3PzO9RmYsSTuSZJ7k1b5LkNzEMNiBXo9Loo0/N9RMp3IGBwL3WhRXovDHB4WGYSaveHOGFtKNq1dqyFG1daFJR3EuVyLhMEtsDapEV1ikU65BxilddNKm5B90pSqkilK+XcASaAPqhNRGxDH0wB3O/wDKuOJe6UIBUyOxH6mkuvBF1BkPH4svy9I5D9ao72Y2VvLYmbjfCNyoidTfhHz71YbjysNJjr/UdxWR4m4YDAXcMPCxNti6sOTk7kMesnr+lYXJTleRqtwr6TlmFi/hr5v3bviWfMrIoKrZUnZtMnXAgEnlzG1XKKCO4I+4NUeV8XWbtsi+RavJtcttznl5R1ntUjIFNrDsWUohuObSN6ltk+UR06mOgNVlF89y8ZFjw5m/g3mw7HyknR7Ht8j/AF+daPE4n3ryvMb5LagYYGZ+s/1rQ4jOWu4ZWHqYQfY8j+tTYo3ki8Q52XcpbPsW/QVT2MLO5qVZwwFSMJl93FHRakLya50+S9z70yMeSFyfNmduPduYnThyfKNOwkHufl0+lb7JuCrt2Dfukr1VRpB+ZG5rQ8N8KWsMogb9SeZqbmedLbBS0Rq2BY7qmqQpP4hIjblTajp0IcdViruTsj8NjD4FAABOwVBAkmYHZQSIk9az+YZm1/diQkSFXbSoIlgD/wBS2w39j9Kj4hy7EtJLagQT5iOb2ifxKfMh7ctt6+VU7MSYLL+8AkSRC3QB0YHS4+uw3rzus8RnX+lYj06+vfux0YKPqdFDMSAATJkfDJEsP+3cG47GpuXWFKhhv8+Y0kgah+NfSTz2qXh8MqCFED9JJj5CdhVRnWepZNy1b/x9EqSh8IXHBFsXH5AsVjf271yE5VHwwXfmM2yy9VK+ntBgQQCCCCDyIOxBrM8NcTK8W710FzEE22RgxkFLojQjgqQPN5u1auKXVpTpStIlNMweZ5PdwTpct3CbShkQeE9xgh3Fm8VMtZEEKdJK6qu+E8Lcs2vMdNlwrWrT/wCJZLyTbLTBUEjSOfSr8sBVbj8WGGgAMGHUagRsZVTAujnIBkU9151Y8DXq+/5K2SZJxeMFsdz84E9i3JZ6TFUGLupbDM5CAHUQQRpJPq0TqU7+u0SCSTFR81zm3hhJMvEIoaW+WsiQBM6LqnntWCzPM7mIaXMKPSg2RZ5wOlbNHoZTzsuvwRKVifnnEb3tSpKofVv5n9nIgMNtpE96pLdskwN674LBPdaFE16LwvweFhnEmvSafTKK4YrAiUih4b4Ta4QzjbtXqGU5KlpRtU/BYFbY5VLFdCMFEU3c/FWK+qUqwClKUAKUpQApSlAHxcuBRJqLq1bmuePvebTPIf1r5F2KxV6meHkPhDFykzXNrv7UuFw3hi4bfiO9ydCpOkAKDLMTUHJMzbBs1nHYuw8yyOboDiTujK28b7H6V34t4dsY0C4wuC4imDbIDkbnTvsd+XzrG5WuSm2V0Xrl8yDbdbhva+RHlGkEHrVIuLRLT5np+OsC4m3MCVP++hrP2sbI33jYjsasOFsJcw+XWkvGbiIZBMkSWIWfYED6ViMbjTavT0YwR2PQ/pSZx6DacsZLrE3LYOrQur8UCfvVHjcU10+1dMQxfbpRgttSzGABuTUQXNhJ8kRbyLbts7RCiT/b51QZLmOIc+HbRGkk7hv0NW5wV3MGAUFbIPPq57x2r0DhjhO3YAOnfv1rXCk5biJTsVOScG3bsNiWEf5aiF+vVq29nC2sOnQAf7gD9KY/MEsKBzY7KvcwSAT8MxzNZLMcc14lnJ0wSANoSR5lHS7bYb+32CNXrqWlXCsy6fPfyRGLnlkvNs/N3ZCUtxJYesqY849lYQy9jv2qrHaBMkafhDN6rf8AA48y+/2r8RGZoEapnb0hyD5o/wAu4vPsferDK8OukMARsRDc1APpPfSZAPbl7+W1WqnVlx1Hfvvvd8YpYRHwtkF9LTJUMs7FgpGknqHT0n2Iq3S3FRc0x1vDWw7gnzKqhVlmdzACjuazWE4nZMQ7XPFu27m2Ht2rYgKkm5rBOoXUghgfaBWeNKpWXEu/QtdI2irVNxBw8MR50YJd0FGJUMty2Z8lxSRqEmQZ2NW2Axdu/bW5bYMjCVYcjXdmAEnYDmTSITnTldYZNkzznK8hu4g3LZ8a2BbVHuXrMG5zGh1PluMkArdUnYia3mGZbdpRr1hQF1FgWYrtuerbfevrE4tUnuBJHOAZgsBuFkc4qlxeJVQ1x4UESfTDL/8AC+v2YCtM6k67ztyKpJHTG4jxDMABDsTIKE/iYDVZb3IKkH3rLZ7xItrVbtQzk+YkLpnrrUSjN11LHvVZnvEzXvJalEEjVJ1EbiA3qVCPhJNZ9EnYV2NJ4ds6nt8lJT6H7eutcYszFmPNiZJ+pqzybI7mIYQCB3q54b4Ua6QzjbtXqOUZIlpRtXfpUREpFPw5wstpRtvWstWgogV0AilakrFBX7SlSApSlAClKUAKV+UoA/aUpQBRcU6rdpriDUwQwO5G/wDeoNvEM6CVInmDuQfmNmHuK1F60HUg9awOOyj9kvte8V1ERoJ/dR2P4VPTsT9KyV6dx9KdjS27UDYzXKxgrNm5cvBVVrgGturaZifuahjFgqHG6soI9wdxWL4jzl77G2hIQc4+I9vlWOKd7DpMs+J+MtU27G/dun/usZi7zaGuMZIHI9+ld7eHjnXzay25jHCoD4YO7dCfbvT4x5IW2fuW55iL3lt2VZu8n+lbDJuDbt8i5im1RyQCEX6dfrV1whwsuGAMb9Sa1eJxCWkLMYUCT9PatEaUYq8hUpt7EbA5XbtDYDaoGbZ7plLMFp06j6VYgFQfZtwG5T35VAzTN3unSvkXVG/Vua6+9txtt1/lTkCIAJEEBOpQeq0fzod19uXU1xdb4v8A4UPf4+f+l4Uucj9a5qJJ1NqB5+tkB3U/6ltuXWK+4OzE7agdYG2qPLdH5WBhh0+5rtg8Nqch51DS0xGoj03AehiVYe3bnbeGAN4iN+0f2rzk6mevffeB9jnh8MqCFED/ANkx8t+VSVWsnmnELXsOXwbFWtlXIe2R4lmSCyA7snWRvANX2TZxbxIjZbi+u2SNS+4/EpBBDDYgionQqRjxP79V6gmtiRmGAt4i01u4JVhv0I7EHoQdwaxl3A4vB4g6GvXmu6FLLaVUdfQWZwT4d5B5tbABuVb+vh7oHMjnHMc+3zqKNeULq10+QNXKbh/Jxg2uhr3iPebWRpVB5QFJVAYk7FiOZPSpWMxu2ld9XI7b7fBPlc/lJFR8ZiRc6DSp5mRpMfHA1WWHRhIisxn/ABKtnUlvzXD6p0lflcAlbh/MIPKafTo1K877si6SJmaZpawyjVBj0opIM7Tp+PDncGDK1hc1za5iWJc7TOkQBPcgAAt3MVFv3muMWdizHqSSduXOrLJ8kuYhhA2716LSaGNPO76iZSIGDwjXWAUTXofC3B0QziTV7w3wslpRI3rWWrQUQK7FOko7iXK5xweCW2AAKlUpTiBSlKAFKUoAUpSgBSlKAFKUoAUpSgBUbHYNbqkEDl/Xoe4qTSoaTVmSnYw+d2hZt+HISBCyYEAQIJrFm5bt7SC3QLuT9q9nxOGS4ul1DDsRNVtjhrC221LaUGs70+cMZ+oef5XwzdxJDXAVT8HU/wAR/SvQMqyNLKgQNulWiIFGwgVR5rnoAK2j0kuIMLuCydGKmJ/Woq1qWmhxTfyyv1TZOzPNbeHEHdonSOekEAsfYTPestjMZcuNLsAwIA/CjH0kd7dwGD71xuMZkkBtQOrotwiA/wDBcGx9z3r5s2wzKpGlTqVQw6fHZb5c1PYdhv5fW+I1NTjaPT569/fRCCj6n4okbKSACNPXSPVaPup3U/bvVngLClQ4OrUAdXeAQDHRoME+1SbFgKNvaT1MACSepgCqjNM7S14lmwQcQASqlToLkatOr0lyJOmZNcpcVR8MV35l9ty9VK6BapMjzrW/gXmUXgqsu2jxEcEghCZVhEFelX9KnBwdmSncw2fcPvhyty1cdbK3CwS3Z8R7LOCCV3k2SYLWwDUrhfIbS27WJKPYvEmQXPpJ0C3DcrZAUhTuNq11QcbihugGoxuNOrYjmE/6i9DprStTUnDg935efX7leFJ3O+KxK2wSenzgTMFiAdK7c6o8ZfALu8LtLbA+X8y+m+nuvmFR8yzS1hkDMenkCtLR/pP1A6o/6V5/nGcXMS2/lQGQi7KD+KOQJ6xWrR6GVR32XUiUrFnnvE7XPJZJVRtrk6o3BCMYYIR8Jms4iTsK7YTCNcYBRNehcK8Hcmcb16XT6WMFaKESkUXDnCj3iGcbdq9SyfJEsqNhU/B4JbYAAqTXRhBRFN3PwCv2lKuApSlAClKUAKUpQApSlAClKUAKUpQApSlAClKUAK44nErbWWPyHUmJhR1O1RczzVbOwGp4JCj2id+8GY5msrjcU1wlnfaAZHILMpdQdIOzD7+/M1vicNP9Mcy6dPX4GQpuWeRKzPN2vTuVtROx3KGP3gPdG5rUAsZ5gHUPkLh5MP8ATuD+Z71zZjPRTr/8Uun/AOu4P5nvytsJgwkdwCB+VSZ0juAeVeT1OonUlx1Hd99950xSWERMDhVcSeQldB6A87b9wDuPYjpztlSomJxdiw48R0RrhgajBYj/APefyqp4e4kuXbipfRULs6qFJlHt7m1cB+LTDAjYis7pzmnNLC7+5N0sGmVazPFXDr3BcuWGUF1/eoyswbRutxApBF5Y2I57CtVFKXSqypy4oktXPPMJYv5kGQXQfCCqLzWmEzJW4h8rJfTcMJIM1v1OlBJJ0ru3UwOe1fl++E9yZhRGoxzgHnE1SXLqqsyAkkjzEIDv6GO9l/yHbp3rROTrcrLkv56FUrHfGX/EZdPSdBUgO09bbTpcbbo3b5Vl884iSwNFuGfsJCIdxIEhrLg/CDFVmf8AFJfUlkwp9TwAX+abgMD8SxNZgAk9ya6+k8Pdk6nsUlLodMViXvOXuMWY8yanZRk1zEMIG3erbhvhV7xDMIHavVMnyNLKjavQUqHsIcin4a4USyoJG9a21bCiAK+gK/a1pJbFBSlKkBSlKAFKUoAUpSgBSlKAFKUoAUpSgBSlKAFKUoAVnc3z6JW3MBdTNyJTcMU7Ec9/pSlcrxbUVKNNKDtd2G0opvJQsSCZO+pQzD8R2t3R7n0sP059cNYLmdhpY++lph190bn7UpXkJN8NzSWVvCIF06QViIO+3bfmKlKtftKzN3LFPxHkpv6blsK1xAylH9F228arbbbcpB6EVlrBxJS1YOk3luG7hW1E72CQ9m65AJOgwHiD9K/aVu01VuLi+WV9k2Uksm5ys3zbnEaA5JOlJ0oDyXUfUR32+VMddn92J1Rq2bSYB5qeUgxsdjSlZqdpSbJZRZrmK2rXiudStyMHS7L0K87Vzb1Ltt8qwGdZ5cxLGSQnQTuQOWsiNZHc0pXofD6ELcds3YqT5FfYsFyAOdegcKcHgwzwTSld2jBMTJno+CwS2lAAqVSlaigpSlAClKUAKUpQApSlAClKUAKUpQApSlAClKUAKUp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276872"/>
            <a:ext cx="389551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22</a:t>
            </a:fld>
            <a:endParaRPr lang="en-ZA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17. Unsolicited electronic </a:t>
            </a:r>
            <a:r>
              <a:rPr lang="en-ZA" b="1" dirty="0"/>
              <a:t>direct marketing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6419056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Was adequately covered in the ECTA and therefore is not mentioned in the POPI Act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Was adequately covered in the CPA and therefore is not mentioned in the POPI Act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Is covered by the ECTA, CPA and POPI Act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Is not mentioned in the POPI Act</a:t>
            </a:r>
          </a:p>
          <a:p>
            <a:pPr marL="514350" indent="-514350">
              <a:buFont typeface="+mj-lt"/>
              <a:buAutoNum type="alphaUcPeriod"/>
            </a:pPr>
            <a:endParaRPr lang="en-ZA" dirty="0"/>
          </a:p>
        </p:txBody>
      </p:sp>
      <p:sp>
        <p:nvSpPr>
          <p:cNvPr id="8194" name="AutoShape 2" descr="data:image/jpeg;base64,/9j/4AAQSkZJRgABAQAAAQABAAD/2wCEAAkGBxQSEhUUEhQUFRQVFBQVFBUUFRQVFBUUFBUWFxQVFBUYHCggGBolHBQUITEhJSkrLi4uFx8zODMsNygtLisBCgoKDg0OGhAQGiwkHCQsLCwsLDAsLCwsLSwsLCwsLCwsLCwsLCwsLCwsLCwsLCwsLCwsLCwsLCwsLCwsLCwsLP/AABEIAMIBAwMBIgACEQEDEQH/xAAcAAAABwEBAAAAAAAAAAAAAAAAAQIDBAUGBwj/xAA6EAABAwIEBAQEAwcEAwAAAAABAAIDBBEFEiExBkFRYSJxgZETMqGxQlLRBxQjM2JywZLh8PFTgsL/xAAZAQADAQEBAAAAAAAAAAAAAAAAAQMCBAX/xAArEQACAgEEAQMCBgMAAAAAAAAAAQIRAwQSITFBE1FhIoEyQnHB4fBSkaH/2gAMAwEAAhEDEQA/AOntpwSCdxspsbUmNiktaqtgBrE81iDAmMRrWwsL3eg6nosSlStgV3EeLCBlh87hp27rnrgXEk6kqViFY6aQudzQijXPbk9zH0FTkt8k9DD8V4Y3c/ZLbGr3DaERNzW8bx7NWlG2FkiONrGhjdAN+56pqidmc438N7BOS05dzIHO3NS4IrCwFrKwhxjUZpGO3Y0+icY1SGNTsCukwGB+8YSKXhinjJLGZSd7FXLWpnEKsRRueeW3mk5ccgYjG6NkcpY030vqqySJNVlQ6SQvO97qbG7MO/Ncrd8mivfEkfCU57E7TUubU6NH1U5zjBXJ8A5KKtlWYEgwK/MDOn1SDSs7hQWswvz/AMJ+vEoDAkmBXrqIcj7hNmhPb3VFqMT/ADI0ssfcozEkmJXTqE9Ey+ltuD7KiafTNqSKkxpORWZgSDAnQ7K8goZz1KmmBIMCKHZG/eHfmPumZZnHckqU+FRpY0bUFjoOgVficuVpPZTo9lUY2C5oaN3GyqnwZZjJg4uJvuUFbHCH9EFOmYPTzGp5oWQh42j5sI8in3cbRDZrrroeaHuPazVOdYXJsAL+i57xLjBnfZp8DdB+qj41xXJP4R4WdBz8yq2Pqoue9/AVQ9ExS26JiNOM8TmtG7iB7p/Ai3wSlzEvd8rdu55BWNbMQ0uvY++vSyecwRtDGjRgtpzPMqPAwyPzOaQ1uwO5d1V4xAmUjSWjNbNbW3JSw1BjE81iYAYxSI2pLGp9oSAAasNxhied3w2nwt37lajiDERDEbfMdB+q5w52Y3KlN3wNAijUtkXRIiapAlA3WAKhtdmlEQ+cm1v8rQOFgGjYKswuka6aSptrb4bD5fMf8eisSvF1uXdLYukc2aVuhKBCNBcRESgjQsmASBchZFZAwj5D2CbdE07tH2TiIraySXTY7YwaVvQ+6Q6kHU/QqSUSotRlX5hqcvcgvoehHqLKsqIdxzC0BWcq6r+KRy2Xbp9VKTqRbHkbdMjtFlmOJaste0A6jVaeZ1lgeJKi8x7aL0l0XZJjxGUi90E/RwWY0HoPrqjWdjEbf4aGRT/hIfATodlcWaqfTHRB8CKJtklwJkkvsE5gz7y5vyAn15KuqprBTMD0hkf+Y2HkE78gXEPEgDrPHPcK6o8Vhfs8eR0K589uqDWkLMcs0a2o6rGQdiPRSGsXKYquRvyuI9VPh4hqG/jcfMqiz+6FtOnMCE87Y25nkADmudDiyo/N9Aq2uxWWU+NxPmdPZJ5/ZBtLPiDFDPJcfKNGjsq6MJqIXUgDRJCYcklgqmpqHSPbEz5nmw7DmfQXTuIVFgnuEKS+eocNXXZF/aPmcPXT0UNTl9ODZictqsvmxBjWsbs0AD9UEZQsvAbvlnGJshZKKIoEJQRoIGJQsjRFMArJNktEQgBNkkpaSUxjFS/K0noFjp3XcStLjctmW6rNWXVhVKykCnxrGfheE72uO4WUia6aZo3L3gW8ytNxRSh0ebmw/Q7hSv2Q4SJq8PcLthjc/wD9j4W/dy9aErgmv6zoi7RJOESj8BQXXX07bnQILtpGizkwqJ/zRt9ND9FGfwxEdi5vrf7q2jCeaFqSQjNv4S/LJ7t/RZvF8PdA8tdbzGxXSKmVsbS52jQNVzXFq900hcdjy7clz5KukBnMYmygq5wx9qVjfX3WY4pDm5dCWOI8XIditDRvGRoG1hb2Ub7GKyICNTqKlz3J0aOm5PQKUIGD8A+591x5dVGEq7JSzJOioyIfDVsaNh5EeR/VMuw/8rh6i32SjrMb7EsyK8xICJTDSvH4b+RBRFttwR5iy6I5oS6ZRZExEUaTO6wT4cFWYlPYKykh2VdWHTSMiZ80jg0dhzPoLn0W5ZE1jWxsHhYA1o7AfdZ/hLD3BzqiQWu3LEDvY/M/yOgHqtCV4+tzb57V0jlyzt0EggguIkBEQgggAiiRoJjCKJGiQAERRokwCSSlJErrApoDO49Ld1uiqXOspFfLmeT3UCodou6EeKLJFTxBU+At6kBaT9kLxG2d/N5a30aL/wD0Vz7GanM8jotv+z6Mhje/i916eOFJI6ILg6oJboKJHsEa7Bm0Y3slNajBVRxLighZYHxu27DmUTlSsRRcW4rnd8Nh8Ld+5WejjRgXNypMbVBLyxjM1GHtLXAEEWIKoYqCaKVsTPEx5s0n8I55uwC1rAltAAvzOg8v91y6rKscb8k8ktqCsGgNbsPr1KSjRheFflnGGAjCCBKQAS8yTdAFIBD4Gndo9rfZIFFEDf4bSf6ru17A6J9Ba3ySq2O2BzroIBFdZEBBBAoAJBBEmAESNEgYCiKCJMAIIIFABFQsUlysKmFUePzbBUxq5DS5KGQ6qvxCSzT5Ka4qi4gnsw+y9DHG5JF0Zhxzu8z911bhGCwA6AD2XL8HjzSt7G/suvcLxaBenFcl10ayMaBBLY3RBXA1dTVBjXPd8oH/AEB3XOcTrjPIXHrt0HIKx4pxwSH4cZ8A3P5j+io4QpSe5/AdEmJqeBsm2Jmomt/zmstiJsHjNvwjV3lyHqnnuuboomfDYGczq8/1Hl5DZE1eDqs3qz46XRx5JbmGCkzztY0ue4Na0XLnEAAdyUoBY3jmgqJZYrRvkpmhpc2K2fNmOfTe+WwBtpr1UcUFOVN0ZirZbDjGkv8AzHWvlzfDlyX/ALsqu43hwDmkEOAIINwQRcEHmLLEU+AvqmCK9bDAwhzWziFzdNLNF2vBs51tHBWLJaulsZf3ZlJGLeHO5zI2izGN+UuebNAuNz6K08UOoPn9f47NOK8GoulArnIxCpmEtb8c08TbtiZq5ryLhrAy4a433cb630sLBdHxHXRUxnk+HIxzw2N0tmuJ1zZWMAzjTfS1jvyHpZeGvb7+wemzogSis/S8R2pGVFRG9ue/hja59xrld/S0gA+I89yl0XFUEkjY3CWKR9g1k0ZYXXvax1Gu2p1UHhnzx0Z2svbJKT8dpdkDm5hqWgjMARcXbvtqomLYvDShrp35A52UeFzjcC5Nmgm3fuFhRbdJciomokUbw4AjYgEaEaHbQ6o0gAiRokwAiRoigYSCMpKYARI0SAEuKymLzZnlaWskytJ7LHTvuSV0YV5NwGJCslxLNqG+q1FQ7RYfGJc0p7aL0tPHmy0eyfwxFd7ndAB77/Zda4djs0Lm3C0FmA/mJP8AgfZdUwRlmhehBFy8a3RGjaEFQRhaZ9yrKNVkLbFWDHaKK6HIee/RDCiDLc/gFx/cdv8AKg1M9lHpqgtjLuZcbeQ0+91y6qe3G688Esj+k07rpGVUdPj5/ELqygxWN3O3mvEcGjlcWiWLpxpSGPB2IPknFhmQwVGxPDIqhoZM3O29wLuGtrXBaQQf1UlGEk2naApMX4YiqGxNc57I4gA2NhaGW030ve2l76a9SomLcLuqJ4y97RTRABsLWkENA+W+2pABOlgLDqtOhZUjmnHp/wBY1Jowk9JWmpeZmVLoRm+G2lnbEwNBGTQOGmXtmvbyVdhDMjpa6qEgbCcsMcrpC90rheNmZ/iIaHDXqb8ium/8/wCeyKRgcLOAcOYIuPqqrU8VXxx7fya3nPuGuGv3tslTVOf/ABc1spy3Gznkn8Olg3azeYsqLEcTjdUNLI81NTgNhjubFjdi4m5s51ieosF1ioo2PjdERZhaWWaS2zLWsMtsot0VNPwpF+6vp4iYxI4PLj4zmaQRfUXHhAVIapbm5fZeEjSmr5K+ix6ZkAqquSL4T/5cUcZMjib2aHFwA2dvfzCM8ZPY1ks1JJHBIbMkEjXE3uQclgdgTvy0uo2NcIzOpYIo3tkfAZdD4A9sjswtcmxFgNT11TFPw2Z35ZKH92jOrnMqtna6tj8TSfQeaaWFq3Xn448eV+4fSXvEHFUVMAB/Ekc1r2sBLRkdezi+xAGm2+uyfZjRNKydsZlc7LeOA/EIJ+YXG5aN+4WQx+WOXE2RS+CGIxx2sTm8IcBYC5zEtZ5WTmOUzJq2CihblihOobewL/4kxB65QBfqShYIVH9Lb+A2rg3lHP8AEja/K5mZodleLObcXs4cj2Tt1hWYjVVNfMKaUMjjDh47mIBgyZsvMlxJHlzAsneF+K5HRTyVRDmQtY4Pa1rXEvLgGWFgSSBbbfVSlppJWvjjzyZcGbUolk6XjppBdLBLHGbiN48bXkbtvYC+/M7FaShrGzRtkZfK8XbcWNr229FKeKcPxITi12PokdkTlgRUY7NZtuqzDyrbHJrut0VO8rtxxpFYrghYhLZpPZYR7sziep+61XEM9oz3091nMNizSMHe59Nf8L0sCqNloI2+BQWyN6ABdIwpmgWEwKO7l0LDm6BdqVFSwCCCC2Ixr47IB1lZ1eCzxjVhI6t8Q9t/oqWY239lzPgCDiNRYFPPbaGMf0gnzdqfuqTGZtm83OA9yryR1wOwC4NY+kRy+CCYkMpCl5ERYuOzG4ZjqXN2JCn0+NvbvqoZjSDEhpMXDNBT480/MLKwgxBjtnLGOjQFxspvFFicEbwSjkUu6w8Nc9uxKnQ468b6rDwvwZeNmrugqSDH2n5tFOhxKN2xCm4NGXFomIFNtmB5pYKyIMoIkd0ANS07HEFzGuLTdpLQSCNQQSNNVEiwiFsjpWMDZXhwc9pN/EQXG17XuAb2U8olpSa6YWZ6h4WZBDPHA9wdM3LnfZxaLEC2UD8zvdUVfg7KWiNPLNG2WaQyMccwjd8PJ4XOt4Ra2p0uVvlAxbCYqloZM24Bu0gkOaeoI+2yvDPLd9T4u/8ARtS55Oc8QvqWQU9LMxjcpLmBrg57rXa0usSADnd5m+y6XQ0oiiZGNmMaz/S0C/0VHh/BdPFK2TNLIWWLGyOaWgj5To0Xty5LSLWfLGSSj8v7scpJ9BJmpfZpT11WY1NlYe6hBWzCMzWSZnEqHKU88qLUu0XfFFzL8SzXIb6pvhyK73O6C3v/ANKJi8uaU9tFc8Ow2jv+Yk+mwXqY40ki0UbThyLVbuibosjw5FoFsqUaLoRok2QQQTAvr8kxPh8UukkbX+YFx5KQ1LaVSUU+xGMxT9m9PJI2SN0kbmm4bfMy/cO1+qgVHBs7NrPHbQ+x/VdEA6FPW6LlyaXHPsy4p9nJp8Lez5muHmP8qM6nK7E+IHQgEKuqcChfuwDy0XHPQf4sw8Zyl0KbMS6LU8HMPyPI7HVVNVwdKPlyu8jYrnlpMi8GfTZjTGkGNX9VgUzPmjcPS4+irn05HJRliku0JxaK8sSSxTTEm3RrAiG5ibJIUt7Ey9iY0wmVr27EqXDjkg31VeWpOVG1M1SZoIeIuoU6LHGHmshkQssvFFmdiN0yvY7YhPCYHmsAHkc06yteOZWHg9jPpm9zIrrGxYy8c1Kj4gPMLLwsXps1CJUcfEDeaebjbOqz6chbWWhKzWO1FzZP12Ott4VQvmLtSrYsbXLNRi1yxDioFfJZpPQFTXlUPEM9oz30XbijckUXZlXuzEnmT91tcOgyta3oAFkcMizStHe59NVuaFl3BenDuy6NlgUVgFqIAqLCI9AtBEFRALsgjQWgLeGoBbf3trZPxyNPNVLL63HPMR5/K1SoYPFYE8i6/wBrqzEWbbFONTTQnApsBYQKK6VZZAAF0QalBC6AEFyj1FFG/wCZjXeYCl2SHAJNJ9gUNdwpA8eG7D2OnsVhsWw0wPLXe66vbmeS5xxZWZ5jbUDQ91zZtNCS47MuCZm3EFMSBDEGlgzt1Z+Lq3z7d1Djr2u5ryp4pRdMk4tDpCFkQkHVKDlOgCyIFifa1HkT2sOSI5iQWKaYkgxp8hZCLUkhSzGkOYix2RrJBJUgsSHNWh2RXFSITomZGo4StAxcztFk+JZrua31WmqHrD4rNmlceht7Lq08ebCJYcNxXc53QW91ssIZdwWbwCK0QP5jf9FrsBj1XfHosjaYazQK5jVZQN0Vm0raAWgiugmBdAdkqKMAkjnqUgJwKzEPBLCaBSwsAOtSrppqWAkwF5kAkhHdIA0QCIoroAr8frfhRHqRYLm0nicSeav+LK/4j8o2CpYWKMnbNCBCsfxNw98O80F2jd7BoB/U3t2W+YxIqoA5pvtYqU42hHIo8QlbzB8/9lreCKGWvktlLY2avk5DsO6zlDhT6iq/d4dSXuaDya1pN3O7ALvOE4VHRUzYY/Vx3cebj5qUMKm+UZ2oYiw2CMZWxtNubhcn1KYnweF/4MvduifmksCeiFA5xbd25XX6MK6GU8/C3/jf6O/VVtTgcrN2E9xqtq1ONcpS00GKkc1kgI3BHmLJl8K6e+BjvmaD6KDNw7A/8OXy0XPLRvwZcDnD4kw9i3tRwdf5H+6pMT4YmjF7Bw7Lnlp5rwZ2sykrVGDrKdUCyrpisJeBIZxKbKxx7LDtu53cn7labiKotHbroqXBIc0reg1/Rd+GNRKRRqqaPK0AcgAtZw/GsvGNVs8Cj0C6/goaejGinBRKUaKVdaQhV0EjMggC9aUsJoJbXK0hDrSnGuTICUSsAOhyUCmsyPMkA+ChdM3R3QA6Cq/Ga34cZPVS1jOK6/M/KDoFmTpDRRySFziSn4wo8YUgFRGPZlU8R4qIYXu5208+X1Uqeey59xjXmR7Yxrre3fYBZk6QjZ/sUwnSapeNXn4bCfyjV5Hmbf6V0DEJrut0UPhCgFLRRs2IYL/3HU/UpTnXKrCNIBp0wzBm91MYFDhprPLt7/RTGqgh1qWAmwU40oAU0J1qbBSwUgHGhKmALTfokhR8VmyRk9k0Byni+LK9zmDQHUBYuoxRlt1u6yTM435rn/FGD/DdnaPC7fsVyzxRct1A4opK+rMh7DZWnDUNg5/XQeipS1a/DaMsibpuL+61HtIEiZRtu4LdYOywCyGE0xLtlusNisAq+TRbwbJ4lNxhG4rQhp8uqCqqqss4hBapga2lcbKSz/KCCtPsQ6E4UEFMBCWESCAHSkokEACY+A+RXNsQP8Q+aCClkGgo04UEFgCsxA6FYKj1rmX1/is38wggpTA9B1f8tvkFXNQQXSgHWpwI0ExBlOtRoIGw04xBBIQ+xU/FR/hIILSA525VHEg/gv8AJBBSGzn8I8Tf7h912eWJuRug+Uch0QQUF+L7DQqhYL7D2V/ShBBXiDJgSXIIKgjMYl/Md5j7BBBBWXQ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242088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23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b="1" dirty="0" smtClean="0"/>
              <a:t>18. </a:t>
            </a:r>
            <a:r>
              <a:rPr lang="en-ZA" b="1" dirty="0" err="1"/>
              <a:t>Transborder</a:t>
            </a:r>
            <a:r>
              <a:rPr lang="en-ZA" b="1" dirty="0"/>
              <a:t> flows in the POPI Act explicitly covers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700808"/>
            <a:ext cx="2952328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PI entering South Africa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PI leaving South Africa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Both of the above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Neither of the above</a:t>
            </a:r>
            <a:endParaRPr lang="en-ZA" dirty="0"/>
          </a:p>
        </p:txBody>
      </p:sp>
      <p:pic>
        <p:nvPicPr>
          <p:cNvPr id="6146" name="Picture 2" descr="https://encrypted-tbn2.gstatic.com/images?q=tbn:ANd9GcSgon1Mnx2773AodhoNrOLr3IpniFVXLVNxSZi04hmzafIbTx_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844824"/>
            <a:ext cx="5014308" cy="4104456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24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19. The purpose of a policy is to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1844824"/>
            <a:ext cx="3672408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Punish the guilty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Forgive the innocent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Define the impossible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None of the above</a:t>
            </a:r>
          </a:p>
          <a:p>
            <a:endParaRPr lang="en-ZA" dirty="0"/>
          </a:p>
        </p:txBody>
      </p:sp>
      <p:pic>
        <p:nvPicPr>
          <p:cNvPr id="4098" name="Picture 2" descr="https://encrypted-tbn1.gstatic.com/images?q=tbn:ANd9GcQt9OWUfEqsHgpNr9KLLSFqF7nuzcco7iPY-7zj5jNmBk3DmPU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2420888"/>
            <a:ext cx="4619879" cy="3312368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25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20. A policy will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556792"/>
            <a:ext cx="4618856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/>
              <a:t>Clarify the organisation’s stance on a topic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Improve internal communications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Be regularly reviewed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All of the above</a:t>
            </a:r>
          </a:p>
          <a:p>
            <a:endParaRPr lang="en-ZA" dirty="0"/>
          </a:p>
        </p:txBody>
      </p:sp>
      <p:pic>
        <p:nvPicPr>
          <p:cNvPr id="6" name="Picture 2" descr="https://encrypted-tbn1.gstatic.com/images?q=tbn:ANd9GcQt9OWUfEqsHgpNr9KLLSFqF7nuzcco7iPY-7zj5jNmBk3DmPUL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988840"/>
            <a:ext cx="3899799" cy="3312368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26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swop your answer sheet with your </a:t>
            </a:r>
            <a:r>
              <a:rPr lang="en-US" dirty="0" err="1" smtClean="0"/>
              <a:t>neighbours</a:t>
            </a:r>
            <a:r>
              <a:rPr lang="en-US" dirty="0" smtClean="0"/>
              <a:t> and find out………………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27</a:t>
            </a:fld>
            <a:endParaRPr lang="en-ZA"/>
          </a:p>
        </p:txBody>
      </p:sp>
      <p:sp>
        <p:nvSpPr>
          <p:cNvPr id="9" name="TextBox 8"/>
          <p:cNvSpPr txBox="1"/>
          <p:nvPr/>
        </p:nvSpPr>
        <p:spPr>
          <a:xfrm>
            <a:off x="2895600" y="4038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Legislation &amp; </a:t>
            </a:r>
            <a:r>
              <a:rPr lang="en-ZA" dirty="0" err="1" smtClean="0"/>
              <a:t>IACT</a:t>
            </a:r>
            <a:r>
              <a:rPr lang="en-ZA" dirty="0" smtClean="0"/>
              <a:t>-Africa client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47500" lnSpcReduction="20000"/>
          </a:bodyPr>
          <a:lstStyle/>
          <a:p>
            <a:r>
              <a:rPr lang="en-US" sz="3800" dirty="0" smtClean="0"/>
              <a:t>Basic Conditions of Employment Act 75 of 1997 </a:t>
            </a:r>
          </a:p>
          <a:p>
            <a:r>
              <a:rPr lang="en-US" sz="3800" dirty="0" smtClean="0"/>
              <a:t>Companies Act 71 of 2008</a:t>
            </a:r>
          </a:p>
          <a:p>
            <a:r>
              <a:rPr lang="en-US" sz="3800" dirty="0" smtClean="0"/>
              <a:t>Compensation for Occupational Injuries and Diseases Act 130 of 1993</a:t>
            </a:r>
          </a:p>
          <a:p>
            <a:r>
              <a:rPr lang="en-US" sz="3800" dirty="0" smtClean="0"/>
              <a:t>Consumer Protection Act 68 of 2008 </a:t>
            </a:r>
          </a:p>
          <a:p>
            <a:r>
              <a:rPr lang="en-US" sz="3800" dirty="0" smtClean="0"/>
              <a:t>Electronic Communications and Transactions Act 25 of 2005</a:t>
            </a:r>
          </a:p>
          <a:p>
            <a:r>
              <a:rPr lang="en-US" sz="3800" dirty="0" smtClean="0"/>
              <a:t>Employment Equity Act 55 of 1998 </a:t>
            </a:r>
          </a:p>
          <a:p>
            <a:r>
              <a:rPr lang="en-US" sz="3800" dirty="0" smtClean="0"/>
              <a:t>Income Tax Act 58 of 1962 </a:t>
            </a:r>
          </a:p>
          <a:p>
            <a:r>
              <a:rPr lang="en-US" sz="3800" dirty="0" smtClean="0"/>
              <a:t>Insolvency Act 24 of 1936 </a:t>
            </a:r>
          </a:p>
          <a:p>
            <a:r>
              <a:rPr lang="en-US" sz="3800" dirty="0" err="1" smtClean="0"/>
              <a:t>Labour</a:t>
            </a:r>
            <a:r>
              <a:rPr lang="en-US" sz="3800" dirty="0" smtClean="0"/>
              <a:t> Relations Act 66 of 1995 </a:t>
            </a:r>
          </a:p>
          <a:p>
            <a:r>
              <a:rPr lang="en-US" sz="3800" dirty="0" smtClean="0"/>
              <a:t>Occupational Health and Safety Act 85 of 1993</a:t>
            </a:r>
          </a:p>
          <a:p>
            <a:r>
              <a:rPr lang="en-US" sz="4200" b="1" dirty="0" smtClean="0"/>
              <a:t>Promotion of Access to Information Act 2 of 2000</a:t>
            </a:r>
          </a:p>
          <a:p>
            <a:r>
              <a:rPr lang="en-US" sz="5900" b="1" dirty="0" smtClean="0"/>
              <a:t>Protection of Personal Information Act 4 of 2013 </a:t>
            </a:r>
          </a:p>
          <a:p>
            <a:r>
              <a:rPr lang="en-US" sz="3800" dirty="0" smtClean="0"/>
              <a:t>The Regulation of Interception of Communications &amp; Provision of Communication-Related Information Act 70 of 2002 </a:t>
            </a:r>
          </a:p>
          <a:p>
            <a:r>
              <a:rPr lang="en-US" sz="3800" dirty="0" smtClean="0"/>
              <a:t>Skills Development Levies Act 9 of 1999 </a:t>
            </a:r>
          </a:p>
          <a:p>
            <a:r>
              <a:rPr lang="en-US" sz="3800" dirty="0" smtClean="0"/>
              <a:t>Unemployment Insurance Act 63 of 2002 </a:t>
            </a:r>
          </a:p>
          <a:p>
            <a:r>
              <a:rPr lang="en-US" sz="3800" dirty="0" smtClean="0"/>
              <a:t>Value Added Tax Act 89 of 1991 </a:t>
            </a:r>
            <a:endParaRPr lang="en-ZA" sz="3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28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ZA" dirty="0" smtClean="0"/>
              <a:t>Background to the POPI Act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7272808" cy="4525963"/>
          </a:xfrm>
        </p:spPr>
        <p:txBody>
          <a:bodyPr>
            <a:normAutofit fontScale="92500"/>
          </a:bodyPr>
          <a:lstStyle/>
          <a:p>
            <a:r>
              <a:rPr lang="en-ZA" dirty="0" smtClean="0"/>
              <a:t>Where did it come from?</a:t>
            </a:r>
          </a:p>
          <a:p>
            <a:pPr lvl="1"/>
            <a:r>
              <a:rPr lang="en-ZA" dirty="0" smtClean="0"/>
              <a:t>UK led the way, Data Protection Act, 1984</a:t>
            </a:r>
          </a:p>
          <a:p>
            <a:pPr lvl="1"/>
            <a:r>
              <a:rPr lang="en-ZA" dirty="0" smtClean="0"/>
              <a:t>EU issued a directive in 1995 (3 year window)</a:t>
            </a:r>
          </a:p>
          <a:p>
            <a:pPr lvl="1"/>
            <a:r>
              <a:rPr lang="en-ZA" dirty="0" smtClean="0"/>
              <a:t>UK and others complied with the EU in 1998</a:t>
            </a:r>
          </a:p>
          <a:p>
            <a:r>
              <a:rPr lang="en-ZA" dirty="0" smtClean="0"/>
              <a:t>What is the POPI Act?</a:t>
            </a:r>
          </a:p>
          <a:p>
            <a:pPr lvl="1"/>
            <a:r>
              <a:rPr lang="en-ZA" dirty="0" smtClean="0"/>
              <a:t>A new (2013) law, in development for 10 years!</a:t>
            </a:r>
          </a:p>
          <a:p>
            <a:pPr lvl="1"/>
            <a:r>
              <a:rPr lang="en-ZA" dirty="0" smtClean="0"/>
              <a:t>Gives us all better privacy rights as promised in the Constitution of RSA, 1994</a:t>
            </a:r>
          </a:p>
          <a:p>
            <a:pPr lvl="1"/>
            <a:r>
              <a:rPr lang="en-ZA" dirty="0" smtClean="0"/>
              <a:t>A new way of thinking and acting</a:t>
            </a:r>
          </a:p>
          <a:p>
            <a:endParaRPr lang="en-ZA" dirty="0"/>
          </a:p>
        </p:txBody>
      </p:sp>
      <p:sp>
        <p:nvSpPr>
          <p:cNvPr id="68614" name="AutoShape 6" descr="data:image/jpeg;base64,/9j/4AAQSkZJRgABAQAAAQABAAD/2wCEAAkGBxMTERUQEhIWFQ8VFRgYFRAUGBcYGhYXFSAcGRUdHR0gKCggGBslHBcYIT0iJykrMS4uHCEzOzc4NygtLisBCgoKDQwOGg8QGiwkHyQ3Mi8sLCwsNCwsLCwvNy83Ny8sLCwsLC0sLCwsMDYsLCw0LCwsNDQsLCwvNDQsLDQ3LP/AABEIAKIA3AMBIgACEQEDEQH/xAAbAAEAAgMBAQAAAAAAAAAAAAAABQYBBAcDAv/EADQQAAIBAwMDAwMDAwMFAQAAAAECAwAEEQUSIQYTMRQiQSMyUQdCYRVxkTNSgRYkQ2JyNP/EABUBAQEAAAAAAAAAAAAAAAAAAAAB/8QAGREBAAMBAQAAAAAAAAAAAAAAAAERIUEx/9oADAMBAAIRAxEAPwDuNKUoFKUoFKUoFKUoFKV5wzq+SjBgDglSDgjyOPmg9KVimaDNYJqOutetoztedAc4xnPuOcLx+44Pt88VodQXsc9hcGCRJPpEnY68Dycn9vAPn8Ggm4ruNjhZEY/gMCa9q4p0iTJfxYi2rFJiMlAhCs7twe0m7KLnAPgZ8cDq9/1DawkrLcRoRktlh7Qvktj7ByPOPNBKUrQs9SguFIjkVwQQVBwwH2nI4Zeciq90zqjW8x0y5clkwttO55mUglVJJyzhVPPzg/iguFKUoFKUoFKUoFKUoFKUoFKUoFKUoFKUoFKUoKh1d1X2S9tHGjvtHcaaQRxqHzgE+eQG/Fck0e6uGRVSOQ2U7srx28mwNJHxvMjfarLtHLYOBjNdJ/U7SbcmK5fAnDDGduAEZT3fcVUmPI4ZgCGI+RURa208xfspHBG5aQd092cD9zRQDAh4xjbk5bPyMBO/pLJObVu8+5CVaFd/c2I4yFL/ACRW/wDqJrD29vmMyZ2yO4hKK/bjX3EM/tGGZPgnHiqLaXskUi3kFw+2VpMm4jcLI9ttD7li/wDzoEJT3L7SDmrjrtuuqafFMIhjcsixyIswYFSp4VgWADEjBByo/tQQ3SfRAltlkklbfhVWRcjLQjYr7VKgY5A4zjktzxAdWdB3kMJ7brLGqNGN3KhXYEuckOHzn7jJ5OCM4qJ1nXNWiC2ls7PA+N3p4m7gExbHxuV2EbttHK8j4rPWGg30V4q6dLcPp79oojzuVLtzswxywJUDkEAtg0GdTtryeSGEom+OXJVkJVtk5iIXAUyICxJORwP5q1aL+l8hUCeT2CPtnuDLOudwDIjBAuTn3NIc/IqsdUaNdGCKe1huYp7iKaa6kMYi7WH7pVmCgly+QOQcfBzxFS9NXdtYPeyzXP8AVYp1EKxyGXZEArysdpb288k8DYBQWjXNKu7C5zFJI8xJZHVkUyvcYRGZ5Nx9rRqrIWwVKlSORVs6ysEv7CPUIRmaJO4hwVJUcsOOfayhxg+UHPPPOLMajfiKO42yzzFo9kkYO1Lcju7xlQpUXCyBuckKMcVO/qHp1/FdRmE963BhhgilYqRL4+mqkbuD7mxwM/AoLloHXkPpz6yQLNEql5AMrLGx2xzLtztVhhiCfbnmrTZaxBNJJDFKkkkQUyKhB2b87ckcZO08Vxfpbp6W6t5oYbiD0qM4mSCDYHII9qS8sQwVxkcj2nncK27nS72yeNzcJGsq/RvLUBIyRlxHIJHCBSGYgkMcZAxjkO10qu9H9TLdxlWaIXcf+tDFJvC5+1gflSOcjI/mrFQKUpQKUpQKUpQKUpQKUpQKUpQKUqO13WY7WIzyhu2PLKpbb+CceBnjNBT/ANTwZJ7O1+niUXBBlAIVwqqrMPlFV5GI+SF/Aquajr/pBHdm0xOYiseoxgN7CgdO5Fke7Zt3HOAcYPwPfqnqSPU9NmPauI2thFLNAhRTJFLncA7DlMAkkD8efFR0Wo7ZF3ugBaVCoH0nDGMXuBz9GGG3EQY8sxOKCQ0e6u2mVLssjLCh2qQ7O87yPI6YGEkDRKVUZyFIGd1bn6X62i3c1kGjPc3SjtzFlVwfqKiH7EbdvAAGOQfHFKe9treKVyZhAUjjjiyT24ztlQRvxukVhIAxOUZEH7jl07q01vc/1SR0MbXAW4+kUPvIjE3nKpIoLbsbSyMPNBZ+s1vJpJ9OsXiaRHdmgLqsuyYblkVvwpeVCvwMH5qrwdKXE80MNve51K0jYTCQS7YmPGEkOVJH8Y55qa1C7eXUrm9tLYOnbUSTdx4DAi87n2clpMAgH3YUcDNTU8MiultOgUq0ZlZQF+hIdhkEpLs5EhQHOz84xQQV50vdzqLS2aaO5sYzDLPOzLDdrPuZipyckEnzngjwRioCx6YuQq2un3Blu7aRjdQ/UhUAkgbWYgMhywOMZ4Iq86ar3M1tAZPY8l8GeMINosnSOMoRkEMHBIbdzUbf61MpuHjuLeJbSZQQ2YROrbu2VdTtfdtcbSnGDjg0Fs6AzNc3Fw8sMskUcdu0kCgIZj9SfGOD90S5Hnb/ABVWu+sQmoeoaJpJ3nntRFIp2RxxuEyjcnlQS2FwSwBOFr6/S7qWzskngmgltZDMZHJUyIiPkxAyKMbQAQGIArS6z1C3vb144cmB4XzdW5j27RjuySDK5wwABLgEDGD5oJ+Tqq4usRaYkcNkx7YkRQZJZMEyCAcIAq4zIQQCR5PFSHVemel0Xss31VeLYVzxIzjaqcgkDO0cgkfNVBtOK9yWOBu2sHbtwiywrFyO5KJI96IXIDeM5AHgE1969rFzLawvJKZ7dAksrBEJeQoUKRYBSSNOWYH3c+RkUG90Ix/qpYjeNmElSRWG1g3ONu4oSuDuO9GwpJBFdgrhvQevW1tM9xcoHv5XG2O0jMphL4Qo7rwXfaDtOfsz5JruCPkAjwR88UH1SlKBSlKBSlKBSlKBSlKBSlKBUL1bMEty7NtQOhdvgDPlvwucZP4zU1Ubr9+IYS3s3MQi9wkIWbhVZv2hj7c/kigoEMEbskeA0fcjh7X+6KUASjjypGWwOPpg/BqodA9NQT3ptbt5C0Pejt1VgEaO3k2uGH7tx3E5ABxVp/TO4N1dicRlbZBcGJGwDF3OwuMfw6TKGHnDeKgo5WtpRdqSCZZbiJ+3M6duSafIfZwmUPyMk4A+aDY6i6SjsJMxXC3CAySnTZ3RpJMoViULwz+6Rz8k4X5HMJYamZS4W4aKKGZZJpkUSNHC0UYlIHIy8wUgf7snGQauK9eW8sDNd2ga39omfiVE3EhQJgME5GNrBWH5NQmj9P2qLLLpWoEQSle7bvMicpu2DvLlowN5+5TnjOaDZgtOzG4ZjJazxRsEs2mk3Rzd7uguud75jXEhClst4JrRjaaQx7rW89ZPAE9Mzuw2D3e5nfCI3kb8HIPmvXSg0UE12NkSsUD3IWZ2Tsm4Am+mNhLg+cKhBz+6ta1ez7duq6luj2gGeVYO8A33Km7lGAIHOSOfPFBLf0VmAaOV440idpFUyF8DAlEZDIVz5/4+eKr1jYWCXMtt6hHkjUBJg0rREKwMMQYN93H9uKvelW0D7BM4mjWAsFLKGcnBT5GH/nI5BqraTpYilYxtALeZ5AbWAAND6QOIXZiW5IkAYAgksP5oPq51JI3kkWW4n1T1LLHDDuleKFQQFkU53xufKkjIwRyMnb6T6R1T2ySW9tF9RHKztvyEDgKUTjYGkDAE8FF/Fb8jMscMMIuCbiW7lZbQpG8zQlNiNKfsjwx5HPAxVdexmBFxPcXjiDtyXdiXmUJC7us4HO9hGAhHJ3Lnzmg7Fq+rdpRErI15IMRxZ8t8sRnIRfuJ/Ax5IqsPbwi6vbuFVRm02OSKVdvv394u+3HB9kQJxzxmrRpGh2kP1LeCJN6/6iKMspxj3eSMYrnuoxyWht7hXObQS2UiY39yNcSQbgTj3RA5JPkjHNBWxZgWvaMgSRljkeSPEZQIGZmyPtIMgxj4U/2rtHTCEWcAaIQv2U3Qj9jEDcP81yrq67j08CQIrxY7sKPyDJMFNuHx90Ue2bHxwvzjPSOgtRE1jEe4ZGRdjSMQWcr4ZvwWGGwecEZoLDSlKBSlKBSlKBSlKBSlKBSlKBXJ+vg97etZJnsxBBKYzseTvbttuQeOTHv349qhj/frFc31qc2WoyzuAI5XiljkkbZE5VHhljL/AGxuAysC3ByRQSl1H/TrLsQgPqE69uCJBgbwMKFHlYYgc5Pgck5at3TtKS1tlt2cxbwkKyIPtVRtQbvCk+45P7n/ADVa0HqY3GqhvY2YmCsmWWOJWA2o5ADu7kF2XgCNAM8mt79UbpUsdQ5yTBCAM+HdnCkD4Pj++BQVJbRNbv1giKDSLBwqwKR9XH3OV+VONoPyCxB81Iz6fbwxlZb6K3TuzbYCFEr9uWTZsblgpyobCknaORUhfaXFp1nFPbhdtvEtxGy+XKAepUH9yyRktjxkZ/FevVU7W8kzK6qHje4hmCK8jLtCyRwlshW7nabwciQnHFBTbOya7ubmDzbwW6yLIpuVeUTAkZjjb3gF2GMbsKBnzmU01ZHSB9saRxqGgn7kpAiY43rHgBTtGT7jjxmt7SLyOGQPdMBK9vHb3ZaVBKGx3EkkVDuiALMpz4XYfGcRtzqr2NpLbXGI5Ye8bd/ftlhkyRsySxCSEKMnJHPPNB9ahaT9t7iCF55juVlVwVB2rtkDtjMe7c2CDkHyPmMimvhNPbvbyF1ijeSNZYzs3e1iuQC+45O0E+MA/J2+oYYI9OWOZ3jhFtGBKiKzMTDD9NWJAQsCePDBT+K049MgnuZlW7mdFVAZFzuKIMCWbcMSYJKiNAvwOaCS1MussUEbTRWkE8+bxEZmh7TMW2YzuGwjLFdoGQcnGN/pXVikjSXEzXZ7MqMoyzyNJJGkKbSqcttfA2gDJyfmo9Jrp4zIYWMc00jmXO9bYysS0YgRWaaMnCsckMRxjAqVW7wYppXTuXM7wRXC/TUukUyoyK3IQyuwDZOcIed1B8aP1DPpKxxXUIewnZ/SencymFyfbbliFDLz7Tx4PwOPbreTtOqTyxGS5mjYWZHBbARSznnAIVQAOfc38D0/UTqCKJY7TaB6eW3mALDcyW7qzhEGS3CkZ45rWmtV1O9uZT3EtI7c8OqgFmGI2U+QQUcnnjao45oNuw0xdT08QzInrLUGB1DHZIuFK+77lR1COG/awHnBFfX6K6c9vDcwO3CSgInAIQjOWAJwxYsp/lKr3Rw1BXkvIEJ7jyRMwUSqdjZ96b0KsrtJtZSVwSDjHPSOjdIkgjZpgO9IQWPBY4ycuR7S5ZmY7RgZxzjJCw0pSgUpSgUpSgUpSgUpSgUpSgV8ugIwQCPwa+q0tYvuxBLPtL9qNn2Dy2wZwP8AFBUNaljXVopDnFvDGhRVLe65dymAoJJAiJwB858V461bx6jPJCtwY7WP6hmQqMzwFVByfa0cbfHjduyeBVH621ua1sWn35u72UgXCHhUaNHkKDPsOHWMckhU85JJmuotDgmt00qCTZHaRJFJexN7VnmYKIpAP9RWYbmHlDtJ80Em996jSUicqpupUgVlIVUEv+qUY8bdokK/kFRU7rfSHszZuU2kFYMgqpUYBi3ZETY4xgqRwRzmqFBo8U9sNHvSbW4ZYhD3dpBkhBQPA/2yKwO0qMMMn81I6VrN5pi+kvJxc26xlzcKdksUS4BZMnMwAO7gZ9p85wA9INRmlSSCNAt4s7NJYtFtlaSUlVkdixBthuLFkDcADOPOheXkkdu8AVZY9hiEU6iaKYwe2ZxtKmMd3AAU+Ax28ZrT6z6hQqss6G5hU/8Aa61YOEljPwkv7VfBGQcBvgD417i41Lsm9dLecWylyszJvaIjJ70SHG8cMGXHls5zwFg1K31SPLnT7aWBVBj7UrPGAqKqExu6CQARqQSeMnGa1liWa0BvHuo7hwrFY7WZLeMnOPfGp3e4gl95Pt4xk5nOsptR9FMl1aW8luFyZreeSNl2kbSEIz5+N1VzWuq7/TbZbSG3iVIlAlmWVLiWNCdpbYoRVbJ+QRnz5oNJNXl9RFb2tr39RO4S3CR9jdbswG9ztykjqAC3Kj4GfF/1vQbS3sZ5b5kLmJl7uAgi4+nHbr/4wCBgA5JAJJNVLpPrW3izO/0g4UZmPfv71snbwP8ATjySAMYOeMfOwmp965TU9ZVre0jlZLSzdSUQhSxlkPhm4wAPBoPjqHqN7aZUkaNb6awAkDKX2kpl9wX3K28HA/8AvPxUPbaq1gktwjrJpsx7NzFFIJBD3NwVoif3JkBh8l1zya0oHXUna5gkkSdjOs8nYJb67FYQJcEbdm1RGPdwfk5rd1GK3gspY0PaCQvF2ZkcxyoCN+4YV4roOVbBIGWGMjGAt/ROqNbzR2SbJrS5ZpYpVypUTB5NwzkMhZH44ZDxyCDXSq5d+n2nPbW+kifCswuBsb7iZFMkQ/jC9zj/ANq6jQKUpQKUpQKUpQKUpQKUpQKUpQKwy5/kfis0oOOa5aW8cP8ARNQX2K7NYyhljZkyO0Aze3IDmMgnOF/9hVZPWECyGPvBiQJYZgziEzgYiN0pBMjoVUhl4/OcDHfNU0iC4XZcQxyp/tkUNjPnGfFVe8/SjSZM5swpJzlHkTH9gDgf4oKhIq9iV8b9OsrYOnd2uLmYguZvB3BnIAaN1IKn+K9U/T6C8Z7Tu3ESwxwNIiTCSMSOr4RRIGcBQW8vj3Dj8W+w/TeyhUpD30jIIMYuJShDefaSVP8AyK+rHo2S3L+lvDEHxvPYgLMVyASQozgHHig5JB0NZLaz3aC5lSAsLi3llWLb2yVbOxG3sCrHAPGOSM1bf1EhWz0+NI4xJNdh7fckjNvDxlY2BcklQAvGcVZ7LoNkilgN9MYZiS6KkYyWJZ+WDY3FjnA5zW0f08sTgyRvI6rtR5JZGMeMYMfOIzkA5UDxQUC+62luJNTt2eKSBo09LHHPE+Su4jYByxdV3N52YGfNRXe9XDM3Yke3ukjIeOQosbiQd7u/DY7yEAjLbTj5x0ay/TaFH3PIHU8MBBBG8g/DuqgkH5xjNSF10JbFO3C0tsmQdkL+zKnI+m4ZPI/FBxa46Et4+3cQm62yK8sCxvGZCkLpG/OF2t9QMPPnHxVo1DQY54I7y4u3mtkuGhLXee3CmQiv2kEexg2FYPkLznwau83QzEEC7O1vu3wQMSSdx5AUDLc4AGSK3n6S35E13O8TEloVEUalz5Y7FDZ+fNBzOe+SCMeoaG3t/qFQncUuY32L2lDblB2JMh2sF3cnBGYCx6mtb24/7meaOFJO4iFEkkuHUAK0mF2ySHCAIFCgL/ntcnQWmsdz2cTtxl5AXY44GSxJP/NSljoVtDzDbxRnOcoijn/FBz3oDRb+e8N/ePKtorM1vBOqrIxYEB2QYEYALYGP3fjz1OsVmgUpSgUpSgUpSgUpSgUpSgUpSgUpSgUpSgUpSgUpSgUpSgUpSgUpSgUpSgUpSgUpSgUpSgUpSgVjNDVA0KDU7m39UmpkOXk2W729v2/Y5CqxCh9pAAJBBoL/AJrNVa36yT01vM0E7TTqT6aCNpWUpxLnHAAY4ySM/HzWjrPXqrDbTW8M8iy3BikUQszp2yRIhXI2yZGAOc4agu9YzVZ1Tra3t2cPFcmKNgstykDtDGeM7n/AyMkZqX164aO1nlQ4dIZGVsA4ZVJU88HkU5Y381muay6he21pFftqfqCwhJs3ht1Ehl25RTGA+/3HH844NWj/AKwt/UTW22Xdb578uw9qIbd4LP4AIzj54PFCFirGarWnda28z7BHcIzIzw92F09QqcntZ+44wcHB5H81odP9ch7Jbm4imErzPGkKQvvlYZIEaclgFHJzgEN+KC60qvr1hbene5PcURuI3gaNhMJWxsj7fnc25cfnIqJ17roLZNcW8UxlWdIXieFt8TMRnemRg7WGDyCWX80F1zWarH/U0UbXUs0sixxJbsYXjAMZmDbVXHvd2OBtPggAfNfdr1nbsk5ZJ4pLePuyQTRGOTt4JDKDww4I4PB8+RkLJQmq5o3WdvcypCiTo0sZkhaaJ41mRcbihPnG4fjzW11bqjW9pJKgzOQEhXj3TSEJEOePuYUEzTNV3pjV2NtILqQGe1d47iXAUHt+4SYHChoyr4HjNeEPW0MiTGOKcSxwmZIpIXVpY/CvGpwXXOPweaSLRmmahOjNXe7sYLmRGSSRAWDKU5+SoJJ2H4OeRio5NYuzqsds8YitGhnZFJRnlaJoxvbGdi4bgA55O74AVtHLWzNZzVAvtZuyl3qEdyqQWckqiyMaFZVg+7fIferNzgqQB7eDznbnvbq6upktrsWsVtFC4BiSQytMC/1N3KxgKB7SDy3PjAXPNZzXOrzqySeOxf1aadBc27StcuImzIu0doGX2Ae5m5GTgY8HNr6P1CW4s4ppgO4wPuUFQ4BIVwDyoYYbH80E1SlKBSlKDFUHQZ9Strb0qaYxkDSbZnntxH73JVmAcvtAOSACav8ATFBzy+6fu4IrS3iE1xaxxOtxHbTpbPJK2CWZmK5Q+/hWBBIrU0rp+9gskHpczRagbgWyzo26NsnCyO3JG7GXIJwf4z06mKDk/V/T+o3KXcLW807SMxt5DdpHAic7AIgwJfadpDgqSM5ANdF1i3eSymiVSZXt3VUyMlmQgDOceeM5xUnSpWUdtWum+kbSCOB/RwR3SRJukWOPeH2gP7h5Oc8g1pSdNyyxatA30xeSt2pMg5UwxICcZIG9WGDzVypVnSMUq3t725ntDcWoto7RzI0ndjcSybGiURhckJ72Pu2nxx5xBv0rcvbQLJaszWlxPmBbgRm4imJO+ORGBQjj2uV+c11HFYxT0c7g6ZlS3aaCyMNwtzFMtrLdNM0oh4wzszIjEM2MNjhcn8b+rW19c2U5a1SOUyxvDah4+4ViZGO+QEx72KnHOAMZNXalBz/UtBu5pLq4WEI7NYTQxyOmHe1LPJGSpO05wu7xk5GRTVNMvLz1Nw9qYG9DLbwW7SxM8jy4YsSpKKuQoGW/OcfN/wAVmk6RisS6XL6nTpAnsgilWVsr7C6Rqo85OSp8Z8V59VaJNeXNtFukis4t0zzxOiuZhhYVHkjALsTjHjnNWvFKdsc+uei5kkuIopZpbe+tXjmmnkRmimQYgbwCQVdhwD9vPxUtpJvpcpPax28a25j3F1kaSU8AoVJ2RADPuGTkcDFWumKCA6GgmjsLeGeEwzRRrGyFkf7BjIKEjB8+axfadI2p21wFzDHb3CO+Rw0jRFBjOTkI3IHxVgpVvbIyKc06m6VmuJ7mP0KEznCX6zFY0RlClpYN/wBSZcHBCHPs5GON3qjQZGuAy6elzH2USKRZjAUK5BW5G4CeHkEDa2BvGPdzfsUqCgRdOzWRtWithfRw2gtjGGjRkcEM0i9whcNjB5zwvn4sfRunSQWwjlwHMksnbU5WJZXZ1jB+QgYLxxxxxU5SgUpSgUpSgUpSgUpSgUpSgUpSgUpSgUpSgUpSgUpSgUpSgUpSgUpSgUpSg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68616" name="AutoShape 8" descr="data:image/jpeg;base64,/9j/4AAQSkZJRgABAQAAAQABAAD/2wCEAAkGBxMTERUQEhIWFQ8VFRgYFRAUGBcYGhYXFSAcGRUdHR0gKCggGBslHBcYIT0iJykrMS4uHCEzOzc4NygtLisBCgoKDQwOGg8QGiwkHyQ3Mi8sLCwsNCwsLCwvNy83Ny8sLCwsLC0sLCwsMDYsLCw0LCwsNDQsLCwvNDQsLDQ3LP/AABEIAKIA3AMBIgACEQEDEQH/xAAbAAEAAgMBAQAAAAAAAAAAAAAABQYBBAcDAv/EADQQAAIBAwMDAwMDAwMFAQAAAAECAwAEEQUSIQYTMRQiQSMyUQdCYRVxkTNSgRYkQ2JyNP/EABUBAQEAAAAAAAAAAAAAAAAAAAAB/8QAGREBAAMBAQAAAAAAAAAAAAAAAAERIUEx/9oADAMBAAIRAxEAPwDuNKUoFKUoFKUoFKUoFKV5wzq+SjBgDglSDgjyOPmg9KVimaDNYJqOutetoztedAc4xnPuOcLx+44Pt88VodQXsc9hcGCRJPpEnY68Dycn9vAPn8Ggm4ruNjhZEY/gMCa9q4p0iTJfxYi2rFJiMlAhCs7twe0m7KLnAPgZ8cDq9/1DawkrLcRoRktlh7Qvktj7ByPOPNBKUrQs9SguFIjkVwQQVBwwH2nI4Zeciq90zqjW8x0y5clkwttO55mUglVJJyzhVPPzg/iguFKUoFKUoFKUoFKUoFKUoFKUoFKUoFKUoFKUoKh1d1X2S9tHGjvtHcaaQRxqHzgE+eQG/Fck0e6uGRVSOQ2U7srx28mwNJHxvMjfarLtHLYOBjNdJ/U7SbcmK5fAnDDGduAEZT3fcVUmPI4ZgCGI+RURa208xfspHBG5aQd092cD9zRQDAh4xjbk5bPyMBO/pLJObVu8+5CVaFd/c2I4yFL/ACRW/wDqJrD29vmMyZ2yO4hKK/bjX3EM/tGGZPgnHiqLaXskUi3kFw+2VpMm4jcLI9ttD7li/wDzoEJT3L7SDmrjrtuuqafFMIhjcsixyIswYFSp4VgWADEjBByo/tQQ3SfRAltlkklbfhVWRcjLQjYr7VKgY5A4zjktzxAdWdB3kMJ7brLGqNGN3KhXYEuckOHzn7jJ5OCM4qJ1nXNWiC2ls7PA+N3p4m7gExbHxuV2EbttHK8j4rPWGg30V4q6dLcPp79oojzuVLtzswxywJUDkEAtg0GdTtryeSGEom+OXJVkJVtk5iIXAUyICxJORwP5q1aL+l8hUCeT2CPtnuDLOudwDIjBAuTn3NIc/IqsdUaNdGCKe1huYp7iKaa6kMYi7WH7pVmCgly+QOQcfBzxFS9NXdtYPeyzXP8AVYp1EKxyGXZEArysdpb288k8DYBQWjXNKu7C5zFJI8xJZHVkUyvcYRGZ5Nx9rRqrIWwVKlSORVs6ysEv7CPUIRmaJO4hwVJUcsOOfayhxg+UHPPPOLMajfiKO42yzzFo9kkYO1Lcju7xlQpUXCyBuckKMcVO/qHp1/FdRmE963BhhgilYqRL4+mqkbuD7mxwM/AoLloHXkPpz6yQLNEql5AMrLGx2xzLtztVhhiCfbnmrTZaxBNJJDFKkkkQUyKhB2b87ckcZO08Vxfpbp6W6t5oYbiD0qM4mSCDYHII9qS8sQwVxkcj2nncK27nS72yeNzcJGsq/RvLUBIyRlxHIJHCBSGYgkMcZAxjkO10qu9H9TLdxlWaIXcf+tDFJvC5+1gflSOcjI/mrFQKUpQKUpQKUpQKUpQKUpQKUpQKUqO13WY7WIzyhu2PLKpbb+CceBnjNBT/ANTwZJ7O1+niUXBBlAIVwqqrMPlFV5GI+SF/Aquajr/pBHdm0xOYiseoxgN7CgdO5Fke7Zt3HOAcYPwPfqnqSPU9NmPauI2thFLNAhRTJFLncA7DlMAkkD8efFR0Wo7ZF3ugBaVCoH0nDGMXuBz9GGG3EQY8sxOKCQ0e6u2mVLssjLCh2qQ7O87yPI6YGEkDRKVUZyFIGd1bn6X62i3c1kGjPc3SjtzFlVwfqKiH7EbdvAAGOQfHFKe9treKVyZhAUjjjiyT24ztlQRvxukVhIAxOUZEH7jl07q01vc/1SR0MbXAW4+kUPvIjE3nKpIoLbsbSyMPNBZ+s1vJpJ9OsXiaRHdmgLqsuyYblkVvwpeVCvwMH5qrwdKXE80MNve51K0jYTCQS7YmPGEkOVJH8Y55qa1C7eXUrm9tLYOnbUSTdx4DAi87n2clpMAgH3YUcDNTU8MiultOgUq0ZlZQF+hIdhkEpLs5EhQHOz84xQQV50vdzqLS2aaO5sYzDLPOzLDdrPuZipyckEnzngjwRioCx6YuQq2un3Blu7aRjdQ/UhUAkgbWYgMhywOMZ4Iq86ar3M1tAZPY8l8GeMINosnSOMoRkEMHBIbdzUbf61MpuHjuLeJbSZQQ2YROrbu2VdTtfdtcbSnGDjg0Fs6AzNc3Fw8sMskUcdu0kCgIZj9SfGOD90S5Hnb/ABVWu+sQmoeoaJpJ3nntRFIp2RxxuEyjcnlQS2FwSwBOFr6/S7qWzskngmgltZDMZHJUyIiPkxAyKMbQAQGIArS6z1C3vb144cmB4XzdW5j27RjuySDK5wwABLgEDGD5oJ+Tqq4usRaYkcNkx7YkRQZJZMEyCAcIAq4zIQQCR5PFSHVemel0Xss31VeLYVzxIzjaqcgkDO0cgkfNVBtOK9yWOBu2sHbtwiywrFyO5KJI96IXIDeM5AHgE1969rFzLawvJKZ7dAksrBEJeQoUKRYBSSNOWYH3c+RkUG90Ix/qpYjeNmElSRWG1g3ONu4oSuDuO9GwpJBFdgrhvQevW1tM9xcoHv5XG2O0jMphL4Qo7rwXfaDtOfsz5JruCPkAjwR88UH1SlKBSlKBSlKBSlKBSlKBSlKBUL1bMEty7NtQOhdvgDPlvwucZP4zU1Ubr9+IYS3s3MQi9wkIWbhVZv2hj7c/kigoEMEbskeA0fcjh7X+6KUASjjypGWwOPpg/BqodA9NQT3ptbt5C0Pejt1VgEaO3k2uGH7tx3E5ABxVp/TO4N1dicRlbZBcGJGwDF3OwuMfw6TKGHnDeKgo5WtpRdqSCZZbiJ+3M6duSafIfZwmUPyMk4A+aDY6i6SjsJMxXC3CAySnTZ3RpJMoViULwz+6Rz8k4X5HMJYamZS4W4aKKGZZJpkUSNHC0UYlIHIy8wUgf7snGQauK9eW8sDNd2ga39omfiVE3EhQJgME5GNrBWH5NQmj9P2qLLLpWoEQSle7bvMicpu2DvLlowN5+5TnjOaDZgtOzG4ZjJazxRsEs2mk3Rzd7uguud75jXEhClst4JrRjaaQx7rW89ZPAE9Mzuw2D3e5nfCI3kb8HIPmvXSg0UE12NkSsUD3IWZ2Tsm4Am+mNhLg+cKhBz+6ta1ez7duq6luj2gGeVYO8A33Km7lGAIHOSOfPFBLf0VmAaOV440idpFUyF8DAlEZDIVz5/4+eKr1jYWCXMtt6hHkjUBJg0rREKwMMQYN93H9uKvelW0D7BM4mjWAsFLKGcnBT5GH/nI5BqraTpYilYxtALeZ5AbWAAND6QOIXZiW5IkAYAgksP5oPq51JI3kkWW4n1T1LLHDDuleKFQQFkU53xufKkjIwRyMnb6T6R1T2ySW9tF9RHKztvyEDgKUTjYGkDAE8FF/Fb8jMscMMIuCbiW7lZbQpG8zQlNiNKfsjwx5HPAxVdexmBFxPcXjiDtyXdiXmUJC7us4HO9hGAhHJ3Lnzmg7Fq+rdpRErI15IMRxZ8t8sRnIRfuJ/Ax5IqsPbwi6vbuFVRm02OSKVdvv394u+3HB9kQJxzxmrRpGh2kP1LeCJN6/6iKMspxj3eSMYrnuoxyWht7hXObQS2UiY39yNcSQbgTj3RA5JPkjHNBWxZgWvaMgSRljkeSPEZQIGZmyPtIMgxj4U/2rtHTCEWcAaIQv2U3Qj9jEDcP81yrq67j08CQIrxY7sKPyDJMFNuHx90Ue2bHxwvzjPSOgtRE1jEe4ZGRdjSMQWcr4ZvwWGGwecEZoLDSlKBSlKBSlKBSlKBSlKBSlKBXJ+vg97etZJnsxBBKYzseTvbttuQeOTHv349qhj/frFc31qc2WoyzuAI5XiljkkbZE5VHhljL/AGxuAysC3ByRQSl1H/TrLsQgPqE69uCJBgbwMKFHlYYgc5Pgck5at3TtKS1tlt2cxbwkKyIPtVRtQbvCk+45P7n/ADVa0HqY3GqhvY2YmCsmWWOJWA2o5ADu7kF2XgCNAM8mt79UbpUsdQ5yTBCAM+HdnCkD4Pj++BQVJbRNbv1giKDSLBwqwKR9XH3OV+VONoPyCxB81Iz6fbwxlZb6K3TuzbYCFEr9uWTZsblgpyobCknaORUhfaXFp1nFPbhdtvEtxGy+XKAepUH9yyRktjxkZ/FevVU7W8kzK6qHje4hmCK8jLtCyRwlshW7nabwciQnHFBTbOya7ubmDzbwW6yLIpuVeUTAkZjjb3gF2GMbsKBnzmU01ZHSB9saRxqGgn7kpAiY43rHgBTtGT7jjxmt7SLyOGQPdMBK9vHb3ZaVBKGx3EkkVDuiALMpz4XYfGcRtzqr2NpLbXGI5Ye8bd/ftlhkyRsySxCSEKMnJHPPNB9ahaT9t7iCF55juVlVwVB2rtkDtjMe7c2CDkHyPmMimvhNPbvbyF1ijeSNZYzs3e1iuQC+45O0E+MA/J2+oYYI9OWOZ3jhFtGBKiKzMTDD9NWJAQsCePDBT+K049MgnuZlW7mdFVAZFzuKIMCWbcMSYJKiNAvwOaCS1MussUEbTRWkE8+bxEZmh7TMW2YzuGwjLFdoGQcnGN/pXVikjSXEzXZ7MqMoyzyNJJGkKbSqcttfA2gDJyfmo9Jrp4zIYWMc00jmXO9bYysS0YgRWaaMnCsckMRxjAqVW7wYppXTuXM7wRXC/TUukUyoyK3IQyuwDZOcIed1B8aP1DPpKxxXUIewnZ/SencymFyfbbliFDLz7Tx4PwOPbreTtOqTyxGS5mjYWZHBbARSznnAIVQAOfc38D0/UTqCKJY7TaB6eW3mALDcyW7qzhEGS3CkZ45rWmtV1O9uZT3EtI7c8OqgFmGI2U+QQUcnnjao45oNuw0xdT08QzInrLUGB1DHZIuFK+77lR1COG/awHnBFfX6K6c9vDcwO3CSgInAIQjOWAJwxYsp/lKr3Rw1BXkvIEJ7jyRMwUSqdjZ96b0KsrtJtZSVwSDjHPSOjdIkgjZpgO9IQWPBY4ycuR7S5ZmY7RgZxzjJCw0pSgUpSgUpSgUpSgUpSgUpSgV8ugIwQCPwa+q0tYvuxBLPtL9qNn2Dy2wZwP8AFBUNaljXVopDnFvDGhRVLe65dymAoJJAiJwB858V461bx6jPJCtwY7WP6hmQqMzwFVByfa0cbfHjduyeBVH621ua1sWn35u72UgXCHhUaNHkKDPsOHWMckhU85JJmuotDgmt00qCTZHaRJFJexN7VnmYKIpAP9RWYbmHlDtJ80Em996jSUicqpupUgVlIVUEv+qUY8bdokK/kFRU7rfSHszZuU2kFYMgqpUYBi3ZETY4xgqRwRzmqFBo8U9sNHvSbW4ZYhD3dpBkhBQPA/2yKwO0qMMMn81I6VrN5pi+kvJxc26xlzcKdksUS4BZMnMwAO7gZ9p85wA9INRmlSSCNAt4s7NJYtFtlaSUlVkdixBthuLFkDcADOPOheXkkdu8AVZY9hiEU6iaKYwe2ZxtKmMd3AAU+Ax28ZrT6z6hQqss6G5hU/8Aa61YOEljPwkv7VfBGQcBvgD417i41Lsm9dLecWylyszJvaIjJ70SHG8cMGXHls5zwFg1K31SPLnT7aWBVBj7UrPGAqKqExu6CQARqQSeMnGa1liWa0BvHuo7hwrFY7WZLeMnOPfGp3e4gl95Pt4xk5nOsptR9FMl1aW8luFyZreeSNl2kbSEIz5+N1VzWuq7/TbZbSG3iVIlAlmWVLiWNCdpbYoRVbJ+QRnz5oNJNXl9RFb2tr39RO4S3CR9jdbswG9ztykjqAC3Kj4GfF/1vQbS3sZ5b5kLmJl7uAgi4+nHbr/4wCBgA5JAJJNVLpPrW3izO/0g4UZmPfv71snbwP8ATjySAMYOeMfOwmp965TU9ZVre0jlZLSzdSUQhSxlkPhm4wAPBoPjqHqN7aZUkaNb6awAkDKX2kpl9wX3K28HA/8AvPxUPbaq1gktwjrJpsx7NzFFIJBD3NwVoif3JkBh8l1zya0oHXUna5gkkSdjOs8nYJb67FYQJcEbdm1RGPdwfk5rd1GK3gspY0PaCQvF2ZkcxyoCN+4YV4roOVbBIGWGMjGAt/ROqNbzR2SbJrS5ZpYpVypUTB5NwzkMhZH44ZDxyCDXSq5d+n2nPbW+kifCswuBsb7iZFMkQ/jC9zj/ANq6jQKUpQKUpQKUpQKUpQKUpQKUpQKwy5/kfis0oOOa5aW8cP8ARNQX2K7NYyhljZkyO0Aze3IDmMgnOF/9hVZPWECyGPvBiQJYZgziEzgYiN0pBMjoVUhl4/OcDHfNU0iC4XZcQxyp/tkUNjPnGfFVe8/SjSZM5swpJzlHkTH9gDgf4oKhIq9iV8b9OsrYOnd2uLmYguZvB3BnIAaN1IKn+K9U/T6C8Z7Tu3ESwxwNIiTCSMSOr4RRIGcBQW8vj3Dj8W+w/TeyhUpD30jIIMYuJShDefaSVP8AyK+rHo2S3L+lvDEHxvPYgLMVyASQozgHHig5JB0NZLaz3aC5lSAsLi3llWLb2yVbOxG3sCrHAPGOSM1bf1EhWz0+NI4xJNdh7fckjNvDxlY2BcklQAvGcVZ7LoNkilgN9MYZiS6KkYyWJZ+WDY3FjnA5zW0f08sTgyRvI6rtR5JZGMeMYMfOIzkA5UDxQUC+62luJNTt2eKSBo09LHHPE+Su4jYByxdV3N52YGfNRXe9XDM3Yke3ukjIeOQosbiQd7u/DY7yEAjLbTj5x0ay/TaFH3PIHU8MBBBG8g/DuqgkH5xjNSF10JbFO3C0tsmQdkL+zKnI+m4ZPI/FBxa46Et4+3cQm62yK8sCxvGZCkLpG/OF2t9QMPPnHxVo1DQY54I7y4u3mtkuGhLXee3CmQiv2kEexg2FYPkLznwau83QzEEC7O1vu3wQMSSdx5AUDLc4AGSK3n6S35E13O8TEloVEUalz5Y7FDZ+fNBzOe+SCMeoaG3t/qFQncUuY32L2lDblB2JMh2sF3cnBGYCx6mtb24/7meaOFJO4iFEkkuHUAK0mF2ySHCAIFCgL/ntcnQWmsdz2cTtxl5AXY44GSxJP/NSljoVtDzDbxRnOcoijn/FBz3oDRb+e8N/ePKtorM1vBOqrIxYEB2QYEYALYGP3fjz1OsVmgUpSgUpSgUpSgUpSgUpSgUpSgUpSgUpSgUpSgUpSgUpSgUpSgUpSgUpSgUpSgUpSgUpSgUpSgVjNDVA0KDU7m39UmpkOXk2W729v2/Y5CqxCh9pAAJBBoL/AJrNVa36yT01vM0E7TTqT6aCNpWUpxLnHAAY4ySM/HzWjrPXqrDbTW8M8iy3BikUQszp2yRIhXI2yZGAOc4agu9YzVZ1Tra3t2cPFcmKNgstykDtDGeM7n/AyMkZqX164aO1nlQ4dIZGVsA4ZVJU88HkU5Y381muay6he21pFftqfqCwhJs3ht1Ehl25RTGA+/3HH844NWj/AKwt/UTW22Xdb578uw9qIbd4LP4AIzj54PFCFirGarWnda28z7BHcIzIzw92F09QqcntZ+44wcHB5H81odP9ch7Jbm4imErzPGkKQvvlYZIEaclgFHJzgEN+KC60qvr1hbene5PcURuI3gaNhMJWxsj7fnc25cfnIqJ17roLZNcW8UxlWdIXieFt8TMRnemRg7WGDyCWX80F1zWarH/U0UbXUs0sixxJbsYXjAMZmDbVXHvd2OBtPggAfNfdr1nbsk5ZJ4pLePuyQTRGOTt4JDKDww4I4PB8+RkLJQmq5o3WdvcypCiTo0sZkhaaJ41mRcbihPnG4fjzW11bqjW9pJKgzOQEhXj3TSEJEOePuYUEzTNV3pjV2NtILqQGe1d47iXAUHt+4SYHChoyr4HjNeEPW0MiTGOKcSxwmZIpIXVpY/CvGpwXXOPweaSLRmmahOjNXe7sYLmRGSSRAWDKU5+SoJJ2H4OeRio5NYuzqsds8YitGhnZFJRnlaJoxvbGdi4bgA55O74AVtHLWzNZzVAvtZuyl3qEdyqQWckqiyMaFZVg+7fIferNzgqQB7eDznbnvbq6upktrsWsVtFC4BiSQytMC/1N3KxgKB7SDy3PjAXPNZzXOrzqySeOxf1aadBc27StcuImzIu0doGX2Ae5m5GTgY8HNr6P1CW4s4ppgO4wPuUFQ4BIVwDyoYYbH80E1SlKBSlKDFUHQZ9Strb0qaYxkDSbZnntxH73JVmAcvtAOSACav8ATFBzy+6fu4IrS3iE1xaxxOtxHbTpbPJK2CWZmK5Q+/hWBBIrU0rp+9gskHpczRagbgWyzo26NsnCyO3JG7GXIJwf4z06mKDk/V/T+o3KXcLW807SMxt5DdpHAic7AIgwJfadpDgqSM5ANdF1i3eSymiVSZXt3VUyMlmQgDOceeM5xUnSpWUdtWum+kbSCOB/RwR3SRJukWOPeH2gP7h5Oc8g1pSdNyyxatA30xeSt2pMg5UwxICcZIG9WGDzVypVnSMUq3t725ntDcWoto7RzI0ndjcSybGiURhckJ72Pu2nxx5xBv0rcvbQLJaszWlxPmBbgRm4imJO+ORGBQjj2uV+c11HFYxT0c7g6ZlS3aaCyMNwtzFMtrLdNM0oh4wzszIjEM2MNjhcn8b+rW19c2U5a1SOUyxvDah4+4ViZGO+QEx72KnHOAMZNXalBz/UtBu5pLq4WEI7NYTQxyOmHe1LPJGSpO05wu7xk5GRTVNMvLz1Nw9qYG9DLbwW7SxM8jy4YsSpKKuQoGW/OcfN/wAVmk6RisS6XL6nTpAnsgilWVsr7C6Rqo85OSp8Z8V59VaJNeXNtFukis4t0zzxOiuZhhYVHkjALsTjHjnNWvFKdsc+uei5kkuIopZpbe+tXjmmnkRmimQYgbwCQVdhwD9vPxUtpJvpcpPax28a25j3F1kaSU8AoVJ2RADPuGTkcDFWumKCA6GgmjsLeGeEwzRRrGyFkf7BjIKEjB8+axfadI2p21wFzDHb3CO+Rw0jRFBjOTkI3IHxVgpVvbIyKc06m6VmuJ7mP0KEznCX6zFY0RlClpYN/wBSZcHBCHPs5GON3qjQZGuAy6elzH2USKRZjAUK5BW5G4CeHkEDa2BvGPdzfsUqCgRdOzWRtWithfRw2gtjGGjRkcEM0i9whcNjB5zwvn4sfRunSQWwjlwHMksnbU5WJZXZ1jB+QgYLxxxxxU5SgUpSgUpSgUpSgUpSgUpSgUpSgUpSgUpSgUpSgUpSgUpSgUpSgUpSgUpSgUpS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pic>
        <p:nvPicPr>
          <p:cNvPr id="12" name="Picture 11" descr="dp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39655" y="2276872"/>
            <a:ext cx="1704345" cy="125501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5517232"/>
            <a:ext cx="49339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29</a:t>
            </a:fld>
            <a:endParaRPr lang="en-ZA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Objectives for the session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Educate: about POPI and Data Privacy </a:t>
            </a:r>
          </a:p>
          <a:p>
            <a:r>
              <a:rPr lang="en-ZA" dirty="0" smtClean="0"/>
              <a:t>Stimulate: discussion about POPI and Data Privacy</a:t>
            </a:r>
          </a:p>
          <a:p>
            <a:r>
              <a:rPr lang="en-ZA" dirty="0" smtClean="0"/>
              <a:t>Motivate: you to take POPI seriously and find out more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</a:t>
            </a:fld>
            <a:endParaRPr lang="en-ZA"/>
          </a:p>
        </p:txBody>
      </p:sp>
      <p:sp>
        <p:nvSpPr>
          <p:cNvPr id="10" name="TextBox 9"/>
          <p:cNvSpPr txBox="1"/>
          <p:nvPr/>
        </p:nvSpPr>
        <p:spPr>
          <a:xfrm>
            <a:off x="3048000" y="4763869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....Now the POPI Act has commenced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Under section 115 of the Protection of Personal Information Act, 2013 (Act No. 4 of 2013),  hereby fix 11 April 2014 as the date on </a:t>
            </a:r>
            <a:r>
              <a:rPr lang="en-GB" dirty="0" smtClean="0"/>
              <a:t>which</a:t>
            </a:r>
            <a:r>
              <a:rPr lang="en-GB" dirty="0"/>
              <a:t> </a:t>
            </a:r>
            <a:endParaRPr lang="en-ZA" dirty="0"/>
          </a:p>
          <a:p>
            <a:pPr>
              <a:buNone/>
            </a:pPr>
            <a:r>
              <a:rPr lang="en-GB" dirty="0"/>
              <a:t>            (a)    section 1;</a:t>
            </a:r>
            <a:endParaRPr lang="en-ZA" dirty="0"/>
          </a:p>
          <a:p>
            <a:pPr>
              <a:buNone/>
            </a:pPr>
            <a:r>
              <a:rPr lang="en-GB" dirty="0"/>
              <a:t>            (b)    Part A of Chapter 5;</a:t>
            </a:r>
            <a:endParaRPr lang="en-ZA" dirty="0"/>
          </a:p>
          <a:p>
            <a:pPr>
              <a:buNone/>
            </a:pPr>
            <a:r>
              <a:rPr lang="en-GB" dirty="0"/>
              <a:t>            (c)    section 112; and</a:t>
            </a:r>
            <a:endParaRPr lang="en-ZA" dirty="0"/>
          </a:p>
          <a:p>
            <a:pPr>
              <a:buNone/>
            </a:pPr>
            <a:r>
              <a:rPr lang="en-GB" dirty="0"/>
              <a:t>            (d)    section 113,</a:t>
            </a:r>
            <a:endParaRPr lang="en-ZA" dirty="0"/>
          </a:p>
          <a:p>
            <a:pPr>
              <a:buNone/>
            </a:pPr>
            <a:r>
              <a:rPr lang="en-GB" dirty="0"/>
              <a:t>            of the said Act come into operation.</a:t>
            </a:r>
            <a:endParaRPr lang="en-ZA" dirty="0"/>
          </a:p>
          <a:p>
            <a:r>
              <a:rPr lang="en-GB" dirty="0"/>
              <a:t> </a:t>
            </a:r>
            <a:r>
              <a:rPr lang="en-GB" dirty="0" smtClean="0"/>
              <a:t>Given </a:t>
            </a:r>
            <a:r>
              <a:rPr lang="en-GB" dirty="0"/>
              <a:t>under my Hand and the Seal of the Republic of South Africa at Pretoria on this seventh day of April Two Thousand and Fourteen</a:t>
            </a:r>
            <a:r>
              <a:rPr lang="en-GB" dirty="0" smtClean="0"/>
              <a:t>.</a:t>
            </a:r>
            <a:endParaRPr lang="en-ZA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2636912"/>
            <a:ext cx="267029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30</a:t>
            </a:fld>
            <a:endParaRPr lang="en-ZA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POPI Act impact areas (I)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ZA" dirty="0" smtClean="0"/>
              <a:t>Acquisition &amp; disposition to other parties of personal information </a:t>
            </a:r>
            <a:endParaRPr lang="en-US" dirty="0" smtClean="0"/>
          </a:p>
          <a:p>
            <a:pPr lvl="0"/>
            <a:r>
              <a:rPr lang="en-ZA" dirty="0" smtClean="0"/>
              <a:t>Appointment of Information Officer</a:t>
            </a:r>
            <a:endParaRPr lang="en-US" dirty="0" smtClean="0"/>
          </a:p>
          <a:p>
            <a:pPr lvl="0"/>
            <a:r>
              <a:rPr lang="en-ZA" dirty="0" smtClean="0"/>
              <a:t>Company newsletters, notice boards</a:t>
            </a:r>
            <a:endParaRPr lang="en-US" dirty="0" smtClean="0"/>
          </a:p>
          <a:p>
            <a:pPr lvl="0"/>
            <a:r>
              <a:rPr lang="en-ZA" dirty="0" smtClean="0"/>
              <a:t>Company secretary</a:t>
            </a:r>
            <a:endParaRPr lang="en-US" dirty="0" smtClean="0"/>
          </a:p>
          <a:p>
            <a:pPr lvl="0"/>
            <a:r>
              <a:rPr lang="en-ZA" dirty="0" smtClean="0"/>
              <a:t>Competitor information</a:t>
            </a:r>
            <a:endParaRPr lang="en-US" dirty="0" smtClean="0"/>
          </a:p>
          <a:p>
            <a:pPr lvl="0"/>
            <a:r>
              <a:rPr lang="en-ZA" dirty="0" smtClean="0"/>
              <a:t>Compliance audits</a:t>
            </a:r>
            <a:endParaRPr lang="en-US" dirty="0" smtClean="0"/>
          </a:p>
          <a:p>
            <a:pPr lvl="0"/>
            <a:r>
              <a:rPr lang="en-ZA" dirty="0" smtClean="0"/>
              <a:t>Consent records / denial records</a:t>
            </a:r>
            <a:endParaRPr lang="en-US" dirty="0" smtClean="0"/>
          </a:p>
          <a:p>
            <a:pPr lvl="0"/>
            <a:r>
              <a:rPr lang="en-ZA" dirty="0" smtClean="0"/>
              <a:t>Contract management / procurement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56937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ZA" dirty="0" smtClean="0"/>
              <a:t>Contractual agreements</a:t>
            </a:r>
            <a:endParaRPr lang="en-US" dirty="0" smtClean="0"/>
          </a:p>
          <a:p>
            <a:pPr lvl="0"/>
            <a:r>
              <a:rPr lang="en-ZA" dirty="0" smtClean="0"/>
              <a:t>Creditors</a:t>
            </a:r>
            <a:endParaRPr lang="en-US" dirty="0" smtClean="0"/>
          </a:p>
          <a:p>
            <a:pPr lvl="0"/>
            <a:r>
              <a:rPr lang="en-ZA" dirty="0" smtClean="0"/>
              <a:t>Day-to-day email and other communications</a:t>
            </a:r>
            <a:endParaRPr lang="en-US" dirty="0" smtClean="0"/>
          </a:p>
          <a:p>
            <a:pPr lvl="0"/>
            <a:r>
              <a:rPr lang="en-ZA" dirty="0" smtClean="0"/>
              <a:t>Debtors </a:t>
            </a:r>
            <a:endParaRPr lang="en-US" dirty="0" smtClean="0"/>
          </a:p>
          <a:p>
            <a:pPr lvl="0"/>
            <a:r>
              <a:rPr lang="en-ZA" dirty="0" smtClean="0"/>
              <a:t>Document retention periods</a:t>
            </a:r>
            <a:endParaRPr lang="en-US" dirty="0" smtClean="0"/>
          </a:p>
          <a:p>
            <a:pPr lvl="0"/>
            <a:r>
              <a:rPr lang="en-ZA" dirty="0" smtClean="0"/>
              <a:t>General Accounting systems including payroll</a:t>
            </a:r>
            <a:endParaRPr lang="en-US" dirty="0" smtClean="0"/>
          </a:p>
          <a:p>
            <a:pPr lvl="0"/>
            <a:r>
              <a:rPr lang="en-ZA" dirty="0" smtClean="0"/>
              <a:t>Government and community relations</a:t>
            </a:r>
            <a:endParaRPr lang="en-US" dirty="0" smtClean="0"/>
          </a:p>
          <a:p>
            <a:pPr lvl="0"/>
            <a:r>
              <a:rPr lang="en-ZA" dirty="0" smtClean="0"/>
              <a:t>Human Resources, including induction, training, record keeping</a:t>
            </a:r>
            <a:endParaRPr lang="en-US" dirty="0" smtClean="0"/>
          </a:p>
          <a:p>
            <a:r>
              <a:rPr lang="en-ZA" dirty="0" smtClean="0"/>
              <a:t>Insurance policies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31</a:t>
            </a:fld>
            <a:endParaRPr lang="en-ZA"/>
          </a:p>
        </p:txBody>
      </p:sp>
      <p:sp>
        <p:nvSpPr>
          <p:cNvPr id="13" name="TextBox 12"/>
          <p:cNvSpPr txBox="1"/>
          <p:nvPr/>
        </p:nvSpPr>
        <p:spPr>
          <a:xfrm>
            <a:off x="5715000" y="304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POPI Act impact areas (II)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ZA" dirty="0" smtClean="0"/>
              <a:t>Legal affairs</a:t>
            </a:r>
            <a:endParaRPr lang="en-US" dirty="0" smtClean="0"/>
          </a:p>
          <a:p>
            <a:pPr lvl="0"/>
            <a:r>
              <a:rPr lang="en-ZA" dirty="0" smtClean="0"/>
              <a:t>Maintenance records</a:t>
            </a:r>
            <a:endParaRPr lang="en-US" dirty="0" smtClean="0"/>
          </a:p>
          <a:p>
            <a:pPr lvl="0"/>
            <a:r>
              <a:rPr lang="en-ZA" dirty="0" smtClean="0"/>
              <a:t>Marketing, including implications for documentation and on-line resources </a:t>
            </a:r>
            <a:endParaRPr lang="en-US" dirty="0" smtClean="0"/>
          </a:p>
          <a:p>
            <a:pPr lvl="0"/>
            <a:r>
              <a:rPr lang="en-ZA" dirty="0" smtClean="0"/>
              <a:t>Media and public relations</a:t>
            </a:r>
            <a:endParaRPr lang="en-US" dirty="0" smtClean="0"/>
          </a:p>
          <a:p>
            <a:pPr lvl="0"/>
            <a:r>
              <a:rPr lang="en-ZA" dirty="0" smtClean="0"/>
              <a:t>Newsletters to subscribers</a:t>
            </a:r>
            <a:endParaRPr lang="en-US" dirty="0" smtClean="0"/>
          </a:p>
          <a:p>
            <a:pPr lvl="0"/>
            <a:r>
              <a:rPr lang="en-ZA" dirty="0" smtClean="0"/>
              <a:t>On-site and off-site information storage</a:t>
            </a:r>
            <a:endParaRPr lang="en-US" dirty="0" smtClean="0"/>
          </a:p>
          <a:p>
            <a:pPr lvl="0"/>
            <a:r>
              <a:rPr lang="en-ZA" dirty="0" smtClean="0"/>
              <a:t>Other relevant legislation (e.g. CPA, ECTA, LRA, OHSA, SDL, UIA)</a:t>
            </a:r>
            <a:endParaRPr lang="en-US" dirty="0" smtClean="0"/>
          </a:p>
          <a:p>
            <a:pPr lvl="0"/>
            <a:r>
              <a:rPr lang="en-ZA" dirty="0" smtClean="0"/>
              <a:t>PAIA Manual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641379"/>
          </a:xfrm>
        </p:spPr>
        <p:txBody>
          <a:bodyPr>
            <a:normAutofit fontScale="85000" lnSpcReduction="10000"/>
          </a:bodyPr>
          <a:lstStyle/>
          <a:p>
            <a:r>
              <a:rPr lang="en-ZA" dirty="0" smtClean="0"/>
              <a:t>Personal information destruction policies and procedures</a:t>
            </a:r>
            <a:endParaRPr lang="en-US" dirty="0" smtClean="0"/>
          </a:p>
          <a:p>
            <a:pPr lvl="0"/>
            <a:r>
              <a:rPr lang="en-ZA" dirty="0" smtClean="0"/>
              <a:t>Policy management</a:t>
            </a:r>
            <a:endParaRPr lang="en-US" dirty="0" smtClean="0"/>
          </a:p>
          <a:p>
            <a:pPr lvl="0"/>
            <a:r>
              <a:rPr lang="en-ZA" dirty="0" smtClean="0"/>
              <a:t>Privacy Notices</a:t>
            </a:r>
            <a:endParaRPr lang="en-US" dirty="0" smtClean="0"/>
          </a:p>
          <a:p>
            <a:pPr lvl="0"/>
            <a:r>
              <a:rPr lang="en-ZA" dirty="0" smtClean="0"/>
              <a:t>Safety and security, including access control</a:t>
            </a:r>
            <a:endParaRPr lang="en-US" dirty="0" smtClean="0"/>
          </a:p>
          <a:p>
            <a:pPr lvl="0"/>
            <a:r>
              <a:rPr lang="en-ZA" dirty="0" smtClean="0"/>
              <a:t>Sales, including records management, proposals and contracts </a:t>
            </a:r>
            <a:endParaRPr lang="en-US" dirty="0" smtClean="0"/>
          </a:p>
          <a:p>
            <a:pPr lvl="0"/>
            <a:r>
              <a:rPr lang="en-ZA" dirty="0" smtClean="0"/>
              <a:t>Service agreements, in particular IT outsourcing</a:t>
            </a:r>
            <a:endParaRPr lang="en-US" dirty="0" smtClean="0"/>
          </a:p>
          <a:p>
            <a:pPr lvl="0"/>
            <a:r>
              <a:rPr lang="en-ZA" dirty="0" smtClean="0"/>
              <a:t>Surveys and competitions, </a:t>
            </a:r>
            <a:endParaRPr lang="en-US" dirty="0" smtClean="0"/>
          </a:p>
          <a:p>
            <a:pPr lvl="0"/>
            <a:r>
              <a:rPr lang="en-ZA" dirty="0" smtClean="0"/>
              <a:t>Time management systems</a:t>
            </a:r>
            <a:endParaRPr lang="en-US" dirty="0" smtClean="0"/>
          </a:p>
          <a:p>
            <a:pPr lvl="0"/>
            <a:r>
              <a:rPr lang="en-ZA" dirty="0" smtClean="0"/>
              <a:t>Web site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32</a:t>
            </a:fld>
            <a:endParaRPr lang="en-ZA"/>
          </a:p>
        </p:txBody>
      </p:sp>
      <p:sp>
        <p:nvSpPr>
          <p:cNvPr id="13" name="TextBox 12"/>
          <p:cNvSpPr txBox="1"/>
          <p:nvPr/>
        </p:nvSpPr>
        <p:spPr>
          <a:xfrm>
            <a:off x="5715000" y="304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is the “POPI Stick”?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Failure to comply </a:t>
            </a:r>
            <a:br>
              <a:rPr lang="en-ZA" dirty="0" smtClean="0"/>
            </a:br>
            <a:r>
              <a:rPr lang="en-ZA" dirty="0" smtClean="0"/>
              <a:t>by </a:t>
            </a:r>
            <a:r>
              <a:rPr lang="en-ZA" dirty="0" err="1" smtClean="0"/>
              <a:t>IACT</a:t>
            </a:r>
            <a:r>
              <a:rPr lang="en-ZA" dirty="0" smtClean="0"/>
              <a:t>-Africa client could lead to: </a:t>
            </a:r>
          </a:p>
          <a:p>
            <a:pPr lvl="1"/>
            <a:r>
              <a:rPr lang="en-ZA" dirty="0" smtClean="0"/>
              <a:t>Fines (up to R 10 million)</a:t>
            </a:r>
          </a:p>
          <a:p>
            <a:pPr lvl="1"/>
            <a:r>
              <a:rPr lang="en-ZA" dirty="0" smtClean="0"/>
              <a:t>Time in prison (up to 10 years)</a:t>
            </a:r>
          </a:p>
          <a:p>
            <a:pPr lvl="1"/>
            <a:r>
              <a:rPr lang="en-ZA" dirty="0" smtClean="0"/>
              <a:t>Civil damages claims (incl. Class Action)</a:t>
            </a:r>
          </a:p>
          <a:p>
            <a:pPr lvl="1"/>
            <a:r>
              <a:rPr lang="en-ZA" dirty="0" smtClean="0"/>
              <a:t>Damage to reputation</a:t>
            </a:r>
          </a:p>
          <a:p>
            <a:pPr lvl="1"/>
            <a:r>
              <a:rPr lang="en-ZA" dirty="0" smtClean="0"/>
              <a:t>Loss of customers</a:t>
            </a:r>
          </a:p>
          <a:p>
            <a:pPr lvl="1"/>
            <a:r>
              <a:rPr lang="en-ZA" dirty="0" smtClean="0"/>
              <a:t>Disruption to your business </a:t>
            </a:r>
          </a:p>
          <a:p>
            <a:endParaRPr lang="en-ZA" dirty="0"/>
          </a:p>
        </p:txBody>
      </p:sp>
      <p:pic>
        <p:nvPicPr>
          <p:cNvPr id="38914" name="Picture 2" descr="https://encrypted-tbn2.gstatic.com/images?q=tbn:ANd9GcQsxl8s6Q9LC6JAnmgisWrYsSksP5C9GP2JAnrkIFt5W9mHY6y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19686" y="4223792"/>
            <a:ext cx="3720866" cy="1872208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33</a:t>
            </a:fld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5715000" y="1143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600" dirty="0" smtClean="0"/>
              <a:t>What is the “POPI Carrot”?</a:t>
            </a:r>
            <a:endParaRPr lang="en-Z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ZA" dirty="0" err="1" smtClean="0"/>
              <a:t>IACT</a:t>
            </a:r>
            <a:r>
              <a:rPr lang="en-ZA" dirty="0" smtClean="0"/>
              <a:t>-Africa client can demonstrate good governance</a:t>
            </a:r>
          </a:p>
          <a:p>
            <a:r>
              <a:rPr lang="en-ZA" dirty="0" err="1" smtClean="0"/>
              <a:t>IACT</a:t>
            </a:r>
            <a:r>
              <a:rPr lang="en-ZA" dirty="0" smtClean="0"/>
              <a:t>-Africa client can provide market leadership</a:t>
            </a:r>
          </a:p>
          <a:p>
            <a:r>
              <a:rPr lang="en-ZA" dirty="0" err="1" smtClean="0"/>
              <a:t>IACT</a:t>
            </a:r>
            <a:r>
              <a:rPr lang="en-ZA" dirty="0" smtClean="0"/>
              <a:t>-Africa client can avoid unnecessary downside........and</a:t>
            </a:r>
          </a:p>
          <a:p>
            <a:r>
              <a:rPr lang="en-ZA" dirty="0" err="1" smtClean="0"/>
              <a:t>IACT</a:t>
            </a:r>
            <a:r>
              <a:rPr lang="en-ZA" dirty="0" smtClean="0"/>
              <a:t>-Africa client can increase its </a:t>
            </a:r>
            <a:br>
              <a:rPr lang="en-ZA" dirty="0" smtClean="0"/>
            </a:br>
            <a:r>
              <a:rPr lang="en-ZA" dirty="0" smtClean="0"/>
              <a:t>revenues while reducing</a:t>
            </a:r>
            <a:br>
              <a:rPr lang="en-ZA" dirty="0" smtClean="0"/>
            </a:br>
            <a:r>
              <a:rPr lang="en-ZA" dirty="0" smtClean="0"/>
              <a:t>its costs</a:t>
            </a:r>
            <a:endParaRPr lang="en-ZA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52178" y="2438400"/>
            <a:ext cx="109182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4724400"/>
            <a:ext cx="21050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1200" y="5486400"/>
            <a:ext cx="39398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34</a:t>
            </a:fld>
            <a:endParaRPr lang="en-ZA"/>
          </a:p>
        </p:txBody>
      </p:sp>
      <p:sp>
        <p:nvSpPr>
          <p:cNvPr id="14" name="TextBox 13"/>
          <p:cNvSpPr txBox="1"/>
          <p:nvPr/>
        </p:nvSpPr>
        <p:spPr>
          <a:xfrm>
            <a:off x="5715000" y="3048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What is “Personal Information”?</a:t>
            </a:r>
          </a:p>
        </p:txBody>
      </p:sp>
      <p:pic>
        <p:nvPicPr>
          <p:cNvPr id="7" name="Picture 6" descr="ScreenHunter_09 Feb. 14 16.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6804" y="990601"/>
            <a:ext cx="7877596" cy="5181599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35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The POPI Act: 50 types of PI</a:t>
            </a:r>
            <a:endParaRPr lang="en-ZA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1371600"/>
            <a:ext cx="757342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36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sz="3600" dirty="0" smtClean="0"/>
              <a:t>The POPI Act: 20 record types</a:t>
            </a:r>
            <a:endParaRPr lang="en-ZA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600200"/>
            <a:ext cx="816244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37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The POPI Act: Processing types</a:t>
            </a:r>
            <a:endParaRPr lang="en-ZA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399" y="1524000"/>
            <a:ext cx="798620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38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The POPI Act: 8 Conditions</a:t>
            </a:r>
            <a:endParaRPr lang="en-ZA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ZA" sz="2800" i="1" dirty="0" smtClean="0"/>
              <a:t>Accountability</a:t>
            </a:r>
            <a:endParaRPr lang="en-ZA" sz="2800" dirty="0" smtClean="0"/>
          </a:p>
          <a:p>
            <a:pPr lvl="0"/>
            <a:r>
              <a:rPr lang="en-ZA" sz="2800" i="1" dirty="0" smtClean="0"/>
              <a:t>Processing Limitation</a:t>
            </a:r>
            <a:endParaRPr lang="en-ZA" sz="2800" dirty="0" smtClean="0"/>
          </a:p>
          <a:p>
            <a:pPr lvl="0"/>
            <a:r>
              <a:rPr lang="en-ZA" sz="2800" i="1" dirty="0" smtClean="0"/>
              <a:t>Purpose  Specification</a:t>
            </a:r>
            <a:endParaRPr lang="en-ZA" sz="2800" dirty="0" smtClean="0"/>
          </a:p>
          <a:p>
            <a:pPr lvl="0"/>
            <a:r>
              <a:rPr lang="en-ZA" sz="2800" i="1" dirty="0" smtClean="0"/>
              <a:t>Further Processing Limitation</a:t>
            </a:r>
          </a:p>
          <a:p>
            <a:pPr lvl="0"/>
            <a:r>
              <a:rPr lang="en-ZA" sz="2800" i="1" dirty="0" smtClean="0"/>
              <a:t>Information Quality</a:t>
            </a:r>
            <a:endParaRPr lang="en-ZA" sz="2800" dirty="0" smtClean="0"/>
          </a:p>
          <a:p>
            <a:pPr lvl="0"/>
            <a:r>
              <a:rPr lang="en-ZA" sz="2800" i="1" dirty="0" smtClean="0"/>
              <a:t>Openness</a:t>
            </a:r>
            <a:endParaRPr lang="en-ZA" sz="2800" dirty="0" smtClean="0"/>
          </a:p>
          <a:p>
            <a:pPr lvl="0"/>
            <a:r>
              <a:rPr lang="en-ZA" sz="2800" i="1" dirty="0" smtClean="0"/>
              <a:t>Security safeguards</a:t>
            </a:r>
            <a:endParaRPr lang="en-ZA" sz="2800" dirty="0" smtClean="0"/>
          </a:p>
          <a:p>
            <a:pPr lvl="0"/>
            <a:r>
              <a:rPr lang="en-ZA" sz="2800" i="1" dirty="0" smtClean="0"/>
              <a:t>Data Subject Participation</a:t>
            </a:r>
            <a:endParaRPr lang="en-ZA" sz="2800" dirty="0" smtClean="0"/>
          </a:p>
          <a:p>
            <a:endParaRPr lang="en-ZA" dirty="0"/>
          </a:p>
        </p:txBody>
      </p:sp>
      <p:pic>
        <p:nvPicPr>
          <p:cNvPr id="7" name="Picture 6" descr="ScreenHunter_89 May. 27 11.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492982" y="2427898"/>
            <a:ext cx="5195435" cy="287716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39</a:t>
            </a:fld>
            <a:endParaRPr lang="en-ZA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ZA" sz="4000" dirty="0" smtClean="0"/>
              <a:t>Too many data privacy stories.....</a:t>
            </a:r>
            <a:endParaRPr lang="en-ZA" sz="4000" dirty="0"/>
          </a:p>
        </p:txBody>
      </p:sp>
      <p:pic>
        <p:nvPicPr>
          <p:cNvPr id="6" name="Picture 5" descr="ScreenHunter_27 Mar. 10 11.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4793999"/>
            <a:ext cx="4464496" cy="1515321"/>
          </a:xfrm>
          <a:prstGeom prst="rect">
            <a:avLst/>
          </a:prstGeom>
        </p:spPr>
      </p:pic>
      <p:pic>
        <p:nvPicPr>
          <p:cNvPr id="7" name="Picture 6" descr="ScreenHunter_28 Mar. 10 11.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9255" y="3429000"/>
            <a:ext cx="5748969" cy="1268397"/>
          </a:xfrm>
          <a:prstGeom prst="rect">
            <a:avLst/>
          </a:prstGeom>
        </p:spPr>
      </p:pic>
      <p:pic>
        <p:nvPicPr>
          <p:cNvPr id="8" name="Picture 7" descr="ScreenHunter_29 Mar. 10 11.2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2132856"/>
            <a:ext cx="6228184" cy="1116670"/>
          </a:xfrm>
          <a:prstGeom prst="rect">
            <a:avLst/>
          </a:prstGeom>
        </p:spPr>
      </p:pic>
      <p:pic>
        <p:nvPicPr>
          <p:cNvPr id="9" name="Picture 8" descr="ScreenHunter_30 Mar. 10 11.2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1520" y="836712"/>
            <a:ext cx="6739947" cy="1296144"/>
          </a:xfrm>
          <a:prstGeom prst="rect">
            <a:avLst/>
          </a:prstGeom>
        </p:spPr>
      </p:pic>
      <p:pic>
        <p:nvPicPr>
          <p:cNvPr id="5" name="Picture 4" descr="ScreenHunter_26 Mar. 10 11.2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851920" y="4149080"/>
            <a:ext cx="4914038" cy="1213648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23528" y="3140968"/>
            <a:ext cx="6552728" cy="108012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1" name="Oval 10"/>
          <p:cNvSpPr/>
          <p:nvPr/>
        </p:nvSpPr>
        <p:spPr>
          <a:xfrm>
            <a:off x="1763688" y="2276872"/>
            <a:ext cx="5652120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Oval 11"/>
          <p:cNvSpPr/>
          <p:nvPr/>
        </p:nvSpPr>
        <p:spPr>
          <a:xfrm>
            <a:off x="0" y="1052736"/>
            <a:ext cx="5652120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3" name="Oval 12"/>
          <p:cNvSpPr/>
          <p:nvPr/>
        </p:nvSpPr>
        <p:spPr>
          <a:xfrm>
            <a:off x="3491880" y="3933056"/>
            <a:ext cx="5652120" cy="108012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4" name="Oval 13"/>
          <p:cNvSpPr/>
          <p:nvPr/>
        </p:nvSpPr>
        <p:spPr>
          <a:xfrm>
            <a:off x="899592" y="5733256"/>
            <a:ext cx="5652120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TextBox 17"/>
          <p:cNvSpPr txBox="1"/>
          <p:nvPr/>
        </p:nvSpPr>
        <p:spPr>
          <a:xfrm>
            <a:off x="7271792" y="836712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BBC political editor loses phone containing numbers for 'most of the Cabinet'</a:t>
            </a:r>
            <a:endParaRPr lang="en-ZA" dirty="0"/>
          </a:p>
        </p:txBody>
      </p:sp>
      <p:sp>
        <p:nvSpPr>
          <p:cNvPr id="19" name="Oval 18"/>
          <p:cNvSpPr/>
          <p:nvPr/>
        </p:nvSpPr>
        <p:spPr>
          <a:xfrm>
            <a:off x="6732240" y="764704"/>
            <a:ext cx="2411760" cy="187220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</a:t>
            </a:fld>
            <a:endParaRPr lang="en-ZA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POPI Act: 8 Conditions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ZA" sz="3300" b="1" i="1" dirty="0" smtClean="0"/>
              <a:t>Accountabilit</a:t>
            </a:r>
            <a:r>
              <a:rPr lang="en-ZA" sz="3300" i="1" dirty="0" smtClean="0"/>
              <a:t>y = assigning ownership in your business;</a:t>
            </a:r>
            <a:endParaRPr lang="en-ZA" sz="3300" dirty="0" smtClean="0"/>
          </a:p>
          <a:p>
            <a:pPr lvl="0"/>
            <a:r>
              <a:rPr lang="en-ZA" sz="3300" b="1" i="1" dirty="0" smtClean="0"/>
              <a:t>Processing Limitation</a:t>
            </a:r>
            <a:r>
              <a:rPr lang="en-ZA" sz="3300" i="1" dirty="0" smtClean="0"/>
              <a:t> = processing information for lawful  reasons and in a manner that does not infringe privacy;</a:t>
            </a:r>
            <a:endParaRPr lang="en-ZA" sz="3300" dirty="0" smtClean="0"/>
          </a:p>
          <a:p>
            <a:pPr lvl="0"/>
            <a:r>
              <a:rPr lang="en-ZA" sz="3300" b="1" i="1" dirty="0" smtClean="0"/>
              <a:t>Purpose  Specification</a:t>
            </a:r>
            <a:r>
              <a:rPr lang="en-ZA" sz="3300" i="1" dirty="0" smtClean="0"/>
              <a:t> =only obtaining and holding personal information for a specific purpose;</a:t>
            </a:r>
            <a:endParaRPr lang="en-ZA" sz="3300" dirty="0" smtClean="0"/>
          </a:p>
          <a:p>
            <a:pPr lvl="0"/>
            <a:r>
              <a:rPr lang="en-ZA" sz="3300" b="1" i="1" dirty="0" smtClean="0"/>
              <a:t>Further Processing Limitation</a:t>
            </a:r>
            <a:r>
              <a:rPr lang="en-ZA" sz="3300" i="1" dirty="0" smtClean="0"/>
              <a:t> </a:t>
            </a:r>
            <a:r>
              <a:rPr lang="en-ZA" sz="3300" dirty="0" smtClean="0"/>
              <a:t>= </a:t>
            </a:r>
            <a:r>
              <a:rPr lang="en-ZA" sz="3300" i="1" dirty="0" smtClean="0"/>
              <a:t>Further processing of personal information must be compatible with the purpose for which it was collected;</a:t>
            </a:r>
            <a:endParaRPr lang="en-ZA" sz="3300" dirty="0" smtClean="0"/>
          </a:p>
          <a:p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40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POPI Act: 8 Conditions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en-ZA" sz="2800" b="1" i="1" dirty="0" smtClean="0"/>
              <a:t>Information Quality</a:t>
            </a:r>
            <a:r>
              <a:rPr lang="en-ZA" sz="2800" i="1" dirty="0" smtClean="0"/>
              <a:t> = information is complete and accurate;</a:t>
            </a:r>
            <a:endParaRPr lang="en-ZA" sz="2800" dirty="0" smtClean="0"/>
          </a:p>
          <a:p>
            <a:pPr lvl="0"/>
            <a:r>
              <a:rPr lang="en-ZA" sz="2800" b="1" i="1" dirty="0" smtClean="0"/>
              <a:t>Openness</a:t>
            </a:r>
            <a:r>
              <a:rPr lang="en-ZA" sz="2800" i="1" dirty="0" smtClean="0"/>
              <a:t> = being honest about collection and processing;</a:t>
            </a:r>
            <a:endParaRPr lang="en-ZA" sz="2800" dirty="0" smtClean="0"/>
          </a:p>
          <a:p>
            <a:pPr lvl="0"/>
            <a:r>
              <a:rPr lang="en-ZA" sz="2800" b="1" i="1" dirty="0" smtClean="0"/>
              <a:t>Security safeguards</a:t>
            </a:r>
            <a:r>
              <a:rPr lang="en-ZA" sz="2800" i="1" dirty="0" smtClean="0"/>
              <a:t> = using reasonable technical and organisational measures;</a:t>
            </a:r>
            <a:endParaRPr lang="en-ZA" sz="2800" dirty="0" smtClean="0"/>
          </a:p>
          <a:p>
            <a:pPr lvl="0"/>
            <a:r>
              <a:rPr lang="en-ZA" sz="2800" b="1" i="1" dirty="0" smtClean="0"/>
              <a:t>Data Subject Participation</a:t>
            </a:r>
            <a:r>
              <a:rPr lang="en-ZA" sz="2800" i="1" dirty="0" smtClean="0"/>
              <a:t> = an individual may request the information is accessed, deleted or corrected. </a:t>
            </a:r>
            <a:endParaRPr lang="en-ZA" sz="28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41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The POPI Act: Yes, there’s more.....</a:t>
            </a:r>
            <a:endParaRPr lang="en-Z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Special PI </a:t>
            </a:r>
          </a:p>
          <a:p>
            <a:r>
              <a:rPr lang="en-ZA" dirty="0" smtClean="0"/>
              <a:t>Children</a:t>
            </a:r>
          </a:p>
          <a:p>
            <a:r>
              <a:rPr lang="en-ZA" dirty="0" smtClean="0"/>
              <a:t>Rights of data subjects</a:t>
            </a:r>
          </a:p>
          <a:p>
            <a:r>
              <a:rPr lang="en-ZA" dirty="0" smtClean="0"/>
              <a:t>Information Officer </a:t>
            </a:r>
            <a:br>
              <a:rPr lang="en-ZA" dirty="0" smtClean="0"/>
            </a:br>
            <a:r>
              <a:rPr lang="en-ZA" dirty="0" smtClean="0"/>
              <a:t>appointment</a:t>
            </a:r>
          </a:p>
          <a:p>
            <a:r>
              <a:rPr lang="en-ZA" dirty="0" smtClean="0"/>
              <a:t>Electronic Direct Marketing</a:t>
            </a:r>
          </a:p>
          <a:p>
            <a:r>
              <a:rPr lang="en-ZA" dirty="0" smtClean="0"/>
              <a:t>Transborder flows</a:t>
            </a:r>
          </a:p>
          <a:p>
            <a:endParaRPr lang="en-ZA" dirty="0"/>
          </a:p>
        </p:txBody>
      </p:sp>
      <p:pic>
        <p:nvPicPr>
          <p:cNvPr id="16386" name="Picture 2" descr="http://t1.gstatic.com/images?q=tbn:ANd9GcTJzI3-K3rQ2OGC1Q9fajIBMzsU1xiI4RMs-Tii3CeUd4anzcQAh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700808"/>
            <a:ext cx="4220139" cy="2808312"/>
          </a:xfrm>
          <a:prstGeom prst="rect">
            <a:avLst/>
          </a:prstGeom>
          <a:noFill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42</a:t>
            </a:fld>
            <a:endParaRPr lang="en-ZA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Who does what re POPI in </a:t>
            </a:r>
            <a:r>
              <a:rPr lang="en-ZA" dirty="0" err="1" smtClean="0"/>
              <a:t>IACT</a:t>
            </a:r>
            <a:r>
              <a:rPr lang="en-ZA" dirty="0" smtClean="0"/>
              <a:t>-Africa client?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724400"/>
          </a:xfrm>
        </p:spPr>
        <p:txBody>
          <a:bodyPr/>
          <a:lstStyle/>
          <a:p>
            <a:r>
              <a:rPr lang="en-ZA" dirty="0" err="1" smtClean="0"/>
              <a:t>IACT</a:t>
            </a:r>
            <a:r>
              <a:rPr lang="en-ZA" dirty="0" smtClean="0"/>
              <a:t>-Africa client Information Officer: “insert name”</a:t>
            </a:r>
          </a:p>
          <a:p>
            <a:pPr lvl="1"/>
            <a:r>
              <a:rPr lang="en-ZA" dirty="0" smtClean="0"/>
              <a:t>Develop &amp; publish </a:t>
            </a:r>
            <a:r>
              <a:rPr lang="en-ZA" dirty="0" err="1" smtClean="0"/>
              <a:t>IACT</a:t>
            </a:r>
            <a:r>
              <a:rPr lang="en-ZA" dirty="0" smtClean="0"/>
              <a:t>-Africa client </a:t>
            </a:r>
            <a:r>
              <a:rPr lang="en-ZA" dirty="0" err="1" smtClean="0"/>
              <a:t>POPI</a:t>
            </a:r>
            <a:r>
              <a:rPr lang="en-ZA" dirty="0" smtClean="0"/>
              <a:t> Policy</a:t>
            </a:r>
          </a:p>
          <a:p>
            <a:pPr lvl="1"/>
            <a:r>
              <a:rPr lang="en-ZA" dirty="0" smtClean="0"/>
              <a:t>Oversee all necessary changes</a:t>
            </a:r>
          </a:p>
          <a:p>
            <a:pPr lvl="1"/>
            <a:r>
              <a:rPr lang="en-ZA" dirty="0" smtClean="0"/>
              <a:t>Ensure staff are trained on POPI</a:t>
            </a:r>
          </a:p>
          <a:p>
            <a:pPr lvl="1"/>
            <a:r>
              <a:rPr lang="en-ZA" dirty="0" smtClean="0"/>
              <a:t>Ensure compliance with POPI</a:t>
            </a:r>
          </a:p>
          <a:p>
            <a:pPr lvl="1"/>
            <a:r>
              <a:rPr lang="en-ZA" dirty="0" smtClean="0"/>
              <a:t>Deal with the Regulator</a:t>
            </a:r>
          </a:p>
          <a:p>
            <a:r>
              <a:rPr lang="en-ZA" dirty="0" smtClean="0"/>
              <a:t>All other team members: responsible to make sure the POPI Act is complied with</a:t>
            </a:r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43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must I start doing?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ZA" dirty="0" smtClean="0"/>
              <a:t>Thinking about how I can Protect Personal Information</a:t>
            </a:r>
          </a:p>
          <a:p>
            <a:r>
              <a:rPr lang="en-ZA" dirty="0" smtClean="0"/>
              <a:t>Talk to other people about POPI: staff, customers, suppliers</a:t>
            </a:r>
          </a:p>
          <a:p>
            <a:r>
              <a:rPr lang="en-ZA" dirty="0" smtClean="0"/>
              <a:t>Understand and comply with the </a:t>
            </a:r>
            <a:r>
              <a:rPr lang="en-ZA" dirty="0" err="1" smtClean="0"/>
              <a:t>IACT</a:t>
            </a:r>
            <a:r>
              <a:rPr lang="en-ZA" dirty="0" smtClean="0"/>
              <a:t>-Africa client </a:t>
            </a:r>
            <a:r>
              <a:rPr lang="en-ZA" dirty="0" err="1" smtClean="0"/>
              <a:t>POPI</a:t>
            </a:r>
            <a:r>
              <a:rPr lang="en-ZA" dirty="0" smtClean="0"/>
              <a:t> Policy</a:t>
            </a:r>
          </a:p>
          <a:p>
            <a:r>
              <a:rPr lang="en-ZA" dirty="0" smtClean="0"/>
              <a:t>Change the way I work to make </a:t>
            </a:r>
            <a:r>
              <a:rPr lang="en-ZA" dirty="0" err="1" smtClean="0"/>
              <a:t>IACT</a:t>
            </a:r>
            <a:r>
              <a:rPr lang="en-ZA" dirty="0" smtClean="0"/>
              <a:t>-Africa client </a:t>
            </a:r>
            <a:r>
              <a:rPr lang="en-ZA" dirty="0" err="1" smtClean="0"/>
              <a:t>POPI</a:t>
            </a:r>
            <a:r>
              <a:rPr lang="en-ZA" dirty="0" smtClean="0"/>
              <a:t> compliant</a:t>
            </a:r>
          </a:p>
          <a:p>
            <a:r>
              <a:rPr lang="en-ZA" dirty="0" smtClean="0"/>
              <a:t>Think about the business opportunity POPI gives us to demonstrate good governance and leadership in our industry..........</a:t>
            </a:r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44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must I carry on doing?</a:t>
            </a:r>
            <a:endParaRPr lang="en-Z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191000" y="1371600"/>
            <a:ext cx="4495800" cy="4525963"/>
          </a:xfrm>
        </p:spPr>
        <p:txBody>
          <a:bodyPr/>
          <a:lstStyle/>
          <a:p>
            <a:r>
              <a:rPr lang="en-ZA" dirty="0" smtClean="0"/>
              <a:t>Respecting the privacy rights people already have</a:t>
            </a:r>
          </a:p>
          <a:p>
            <a:r>
              <a:rPr lang="en-ZA" dirty="0" smtClean="0"/>
              <a:t>Act in a responsible way with important company information of whatever kind</a:t>
            </a:r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45</a:t>
            </a:fld>
            <a:endParaRPr lang="en-ZA"/>
          </a:p>
        </p:txBody>
      </p:sp>
      <p:sp>
        <p:nvSpPr>
          <p:cNvPr id="10" name="TextBox 9"/>
          <p:cNvSpPr txBox="1"/>
          <p:nvPr/>
        </p:nvSpPr>
        <p:spPr>
          <a:xfrm>
            <a:off x="533400" y="2438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How can I find out more?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ZA" dirty="0" smtClean="0"/>
              <a:t>Talk to “insert name”!</a:t>
            </a:r>
          </a:p>
          <a:p>
            <a:r>
              <a:rPr lang="en-ZA" dirty="0" smtClean="0"/>
              <a:t>Read the </a:t>
            </a:r>
            <a:r>
              <a:rPr lang="en-ZA" dirty="0" err="1" smtClean="0"/>
              <a:t>IACT</a:t>
            </a:r>
            <a:r>
              <a:rPr lang="en-ZA" dirty="0" smtClean="0"/>
              <a:t>-Africa client </a:t>
            </a:r>
            <a:r>
              <a:rPr lang="en-ZA" dirty="0" err="1" smtClean="0"/>
              <a:t>POPI</a:t>
            </a:r>
            <a:r>
              <a:rPr lang="en-ZA" dirty="0" smtClean="0"/>
              <a:t> Policy</a:t>
            </a:r>
          </a:p>
          <a:p>
            <a:r>
              <a:rPr lang="en-ZA" dirty="0" smtClean="0"/>
              <a:t>Read the </a:t>
            </a:r>
            <a:r>
              <a:rPr lang="en-ZA" dirty="0" err="1" smtClean="0"/>
              <a:t>IACT</a:t>
            </a:r>
            <a:r>
              <a:rPr lang="en-ZA" dirty="0" smtClean="0"/>
              <a:t>-Africa client Privacy Statement</a:t>
            </a:r>
          </a:p>
          <a:p>
            <a:r>
              <a:rPr lang="en-ZA" dirty="0" smtClean="0"/>
              <a:t>Read the </a:t>
            </a:r>
            <a:r>
              <a:rPr lang="en-ZA" dirty="0" err="1" smtClean="0"/>
              <a:t>IACT</a:t>
            </a:r>
            <a:r>
              <a:rPr lang="en-ZA" dirty="0" smtClean="0"/>
              <a:t>-Africa client </a:t>
            </a:r>
            <a:r>
              <a:rPr lang="en-ZA" dirty="0" err="1" smtClean="0"/>
              <a:t>PAIA</a:t>
            </a:r>
            <a:r>
              <a:rPr lang="en-ZA" dirty="0" smtClean="0"/>
              <a:t> manual</a:t>
            </a:r>
          </a:p>
          <a:p>
            <a:r>
              <a:rPr lang="en-ZA" dirty="0" smtClean="0"/>
              <a:t>Read the POPI Act</a:t>
            </a:r>
          </a:p>
          <a:p>
            <a:r>
              <a:rPr lang="en-ZA" dirty="0" smtClean="0"/>
              <a:t>Attend POPI update sessions</a:t>
            </a: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46</a:t>
            </a:fld>
            <a:endParaRPr lang="en-ZA"/>
          </a:p>
        </p:txBody>
      </p:sp>
      <p:sp>
        <p:nvSpPr>
          <p:cNvPr id="10" name="TextBox 9"/>
          <p:cNvSpPr txBox="1"/>
          <p:nvPr/>
        </p:nvSpPr>
        <p:spPr>
          <a:xfrm>
            <a:off x="2971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should I do right now?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/>
              <a:t>Sign the training attendance register</a:t>
            </a:r>
          </a:p>
          <a:p>
            <a:r>
              <a:rPr lang="en-ZA" dirty="0" smtClean="0"/>
              <a:t>Put into practice what has been covered in the training session</a:t>
            </a:r>
          </a:p>
          <a:p>
            <a:r>
              <a:rPr lang="en-ZA" dirty="0" smtClean="0"/>
              <a:t>Tell your stakeholders about POPI</a:t>
            </a:r>
          </a:p>
          <a:p>
            <a:r>
              <a:rPr lang="en-ZA" dirty="0" smtClean="0"/>
              <a:t>Make Protection of Personal Information part of the </a:t>
            </a:r>
            <a:r>
              <a:rPr lang="en-ZA" dirty="0" err="1" smtClean="0"/>
              <a:t>IACT</a:t>
            </a:r>
            <a:r>
              <a:rPr lang="en-ZA" dirty="0" smtClean="0"/>
              <a:t>-Africa client culture</a:t>
            </a:r>
          </a:p>
          <a:p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47</a:t>
            </a:fld>
            <a:endParaRPr lang="en-ZA"/>
          </a:p>
        </p:txBody>
      </p:sp>
      <p:sp>
        <p:nvSpPr>
          <p:cNvPr id="10" name="TextBox 9"/>
          <p:cNvSpPr txBox="1"/>
          <p:nvPr/>
        </p:nvSpPr>
        <p:spPr>
          <a:xfrm>
            <a:off x="2971800" y="5105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/>
          <a:lstStyle/>
          <a:p>
            <a:r>
              <a:rPr lang="en-US" dirty="0" smtClean="0"/>
              <a:t>POPI Violations: </a:t>
            </a:r>
            <a:br>
              <a:rPr lang="en-US" dirty="0" smtClean="0"/>
            </a:br>
            <a:r>
              <a:rPr lang="en-US" dirty="0" smtClean="0"/>
              <a:t>examples and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715000"/>
            <a:ext cx="7010400" cy="533400"/>
          </a:xfrm>
        </p:spPr>
        <p:txBody>
          <a:bodyPr>
            <a:normAutofit/>
          </a:bodyPr>
          <a:lstStyle/>
          <a:p>
            <a:r>
              <a:rPr lang="en-US" sz="1200" dirty="0" smtClean="0"/>
              <a:t>Source: http://www.csoonline.com/article/2131082/data-protection/81971-Whats-wrong-with-this-picture-The-NEW-clean-desk-test.html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4953000" cy="365125"/>
          </a:xfrm>
        </p:spPr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48</a:t>
            </a:fld>
            <a:endParaRPr lang="en-ZA"/>
          </a:p>
        </p:txBody>
      </p:sp>
      <p:sp>
        <p:nvSpPr>
          <p:cNvPr id="8" name="TextBox 7"/>
          <p:cNvSpPr txBox="1"/>
          <p:nvPr/>
        </p:nvSpPr>
        <p:spPr>
          <a:xfrm>
            <a:off x="2743200" y="13716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computer data breach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066800"/>
            <a:ext cx="7924800" cy="5187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49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ZA" sz="4000" dirty="0" smtClean="0"/>
              <a:t>More recent headline news</a:t>
            </a:r>
            <a:endParaRPr lang="en-ZA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477233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Hackers have stolen the personal details of 145m customers from eBay, including names</a:t>
            </a:r>
            <a:r>
              <a:rPr lang="en-US" sz="2000" b="1" dirty="0" smtClean="0"/>
              <a:t>, email </a:t>
            </a:r>
            <a:r>
              <a:rPr lang="en-US" sz="2000" b="1" dirty="0"/>
              <a:t>and postal addresses, </a:t>
            </a:r>
            <a:r>
              <a:rPr lang="en-US" sz="2000" b="1" dirty="0" smtClean="0"/>
              <a:t>phone numbers </a:t>
            </a:r>
            <a:r>
              <a:rPr lang="en-US" sz="2000" b="1" dirty="0"/>
              <a:t>and dates of birth.</a:t>
            </a:r>
            <a:endParaRPr lang="en-ZA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59632" y="4509120"/>
            <a:ext cx="501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/>
              <a:t>SA banks explore biometrics potential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3615407"/>
            <a:ext cx="532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South Africa lacks a data privacy culture</a:t>
            </a:r>
            <a:r>
              <a:rPr lang="en-US" b="1" dirty="0"/>
              <a:t>’</a:t>
            </a:r>
            <a:endParaRPr lang="en-ZA" dirty="0"/>
          </a:p>
        </p:txBody>
      </p:sp>
      <p:sp>
        <p:nvSpPr>
          <p:cNvPr id="13" name="TextBox 12"/>
          <p:cNvSpPr txBox="1"/>
          <p:nvPr/>
        </p:nvSpPr>
        <p:spPr>
          <a:xfrm>
            <a:off x="1887270" y="2708920"/>
            <a:ext cx="7256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SA businesses are not ready for POPI legislation</a:t>
            </a:r>
            <a:endParaRPr lang="en-ZA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4941168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b="1" dirty="0"/>
              <a:t>More e-toll security malpractice</a:t>
            </a:r>
          </a:p>
        </p:txBody>
      </p:sp>
      <p:sp>
        <p:nvSpPr>
          <p:cNvPr id="15" name="Oval 14"/>
          <p:cNvSpPr/>
          <p:nvPr/>
        </p:nvSpPr>
        <p:spPr>
          <a:xfrm>
            <a:off x="6516216" y="4797152"/>
            <a:ext cx="2160240" cy="151216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6" name="Oval 15"/>
          <p:cNvSpPr/>
          <p:nvPr/>
        </p:nvSpPr>
        <p:spPr>
          <a:xfrm>
            <a:off x="1475656" y="2636912"/>
            <a:ext cx="7668344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7" name="Oval 16"/>
          <p:cNvSpPr/>
          <p:nvPr/>
        </p:nvSpPr>
        <p:spPr>
          <a:xfrm>
            <a:off x="864096" y="4365104"/>
            <a:ext cx="5652120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8" name="Oval 17"/>
          <p:cNvSpPr/>
          <p:nvPr/>
        </p:nvSpPr>
        <p:spPr>
          <a:xfrm>
            <a:off x="0" y="1124744"/>
            <a:ext cx="7236296" cy="151216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Oval 18"/>
          <p:cNvSpPr/>
          <p:nvPr/>
        </p:nvSpPr>
        <p:spPr>
          <a:xfrm>
            <a:off x="107504" y="3501008"/>
            <a:ext cx="5652120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1" name="TextBox 20"/>
          <p:cNvSpPr txBox="1"/>
          <p:nvPr/>
        </p:nvSpPr>
        <p:spPr>
          <a:xfrm>
            <a:off x="3203848" y="5271591"/>
            <a:ext cx="2834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b="1" dirty="0"/>
              <a:t>SA </a:t>
            </a:r>
            <a:r>
              <a:rPr lang="en-ZA" sz="2400" b="1" dirty="0" smtClean="0"/>
              <a:t>spammer pays up</a:t>
            </a:r>
            <a:endParaRPr lang="en-ZA" sz="2400" b="1" dirty="0"/>
          </a:p>
        </p:txBody>
      </p:sp>
      <p:sp>
        <p:nvSpPr>
          <p:cNvPr id="22" name="Oval 21"/>
          <p:cNvSpPr/>
          <p:nvPr/>
        </p:nvSpPr>
        <p:spPr>
          <a:xfrm>
            <a:off x="2852192" y="5157192"/>
            <a:ext cx="3592016" cy="7200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Rectangle 19"/>
          <p:cNvSpPr/>
          <p:nvPr/>
        </p:nvSpPr>
        <p:spPr>
          <a:xfrm>
            <a:off x="251520" y="587727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Wearable tech: how hackers could turn your most private data against you</a:t>
            </a:r>
            <a:endParaRPr lang="en-US" sz="2000" b="1" dirty="0"/>
          </a:p>
        </p:txBody>
      </p:sp>
      <p:sp>
        <p:nvSpPr>
          <p:cNvPr id="23" name="Oval 22"/>
          <p:cNvSpPr/>
          <p:nvPr/>
        </p:nvSpPr>
        <p:spPr>
          <a:xfrm>
            <a:off x="0" y="5733256"/>
            <a:ext cx="4716016" cy="100811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4" name="Rectangle 23"/>
          <p:cNvSpPr/>
          <p:nvPr/>
        </p:nvSpPr>
        <p:spPr>
          <a:xfrm>
            <a:off x="5148064" y="38610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 smtClean="0"/>
              <a:t>US to extend privacy protection </a:t>
            </a:r>
          </a:p>
          <a:p>
            <a:pPr algn="ctr"/>
            <a:r>
              <a:rPr lang="en-US" sz="2000" b="1" dirty="0" smtClean="0"/>
              <a:t>rights to EU citizens</a:t>
            </a:r>
            <a:endParaRPr lang="en-US" sz="2000" b="1" dirty="0"/>
          </a:p>
        </p:txBody>
      </p:sp>
      <p:sp>
        <p:nvSpPr>
          <p:cNvPr id="25" name="Oval 24"/>
          <p:cNvSpPr/>
          <p:nvPr/>
        </p:nvSpPr>
        <p:spPr>
          <a:xfrm>
            <a:off x="4932040" y="3645024"/>
            <a:ext cx="4716016" cy="100811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</a:t>
            </a:fld>
            <a:endParaRPr lang="en-ZA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Sticky notes with PI data breach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990600"/>
            <a:ext cx="79248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50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Confidential documents data breach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1066800"/>
            <a:ext cx="7620000" cy="5160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51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/ recycle bin data breach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990600"/>
            <a:ext cx="7848600" cy="529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52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Smartphone unsecured data breach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990600"/>
            <a:ext cx="7848600" cy="519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53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security at risk</a:t>
            </a:r>
            <a:br>
              <a:rPr lang="en-US" dirty="0" smtClean="0"/>
            </a:br>
            <a:r>
              <a:rPr lang="en-US" dirty="0" smtClean="0"/>
              <a:t> – potential data breach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1295400"/>
            <a:ext cx="7848600" cy="513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54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Unsecured items </a:t>
            </a:r>
            <a:br>
              <a:rPr lang="en-US" dirty="0" smtClean="0"/>
            </a:br>
            <a:r>
              <a:rPr lang="en-US" dirty="0" smtClean="0"/>
              <a:t>– potential data breach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1066800"/>
            <a:ext cx="8001000" cy="523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55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file access </a:t>
            </a:r>
            <a:br>
              <a:rPr lang="en-US" dirty="0" smtClean="0"/>
            </a:br>
            <a:r>
              <a:rPr lang="en-US" dirty="0" smtClean="0"/>
              <a:t>– potential data breach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295400"/>
            <a:ext cx="7620000" cy="49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56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Vulnerable USB data </a:t>
            </a:r>
            <a:br>
              <a:rPr lang="en-US" dirty="0" smtClean="0"/>
            </a:br>
            <a:r>
              <a:rPr lang="en-US" dirty="0" smtClean="0"/>
              <a:t>– potential data breach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1295400"/>
            <a:ext cx="739843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57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Unsecured access card </a:t>
            </a:r>
            <a:br>
              <a:rPr lang="en-US" dirty="0" smtClean="0"/>
            </a:br>
            <a:r>
              <a:rPr lang="en-US" dirty="0" smtClean="0"/>
              <a:t>– potential data breach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1295400"/>
            <a:ext cx="7696200" cy="514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58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Forgotten printer document </a:t>
            </a:r>
            <a:br>
              <a:rPr lang="en-US" dirty="0" smtClean="0"/>
            </a:br>
            <a:r>
              <a:rPr lang="en-US" dirty="0" smtClean="0"/>
              <a:t>– potential data breach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1371600"/>
            <a:ext cx="76200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59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POPI</a:t>
            </a:r>
            <a:r>
              <a:rPr lang="en-US" dirty="0" smtClean="0"/>
              <a:t> Knowledge Quiz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dirty="0" smtClean="0"/>
              <a:t>Please pair off and complete your answer sheet as a team</a:t>
            </a:r>
          </a:p>
          <a:p>
            <a:r>
              <a:rPr lang="en-US" dirty="0" smtClean="0"/>
              <a:t>1 point for correct answers</a:t>
            </a:r>
          </a:p>
          <a:p>
            <a:r>
              <a:rPr lang="en-US" dirty="0" smtClean="0"/>
              <a:t>0 points for blank of incorrect</a:t>
            </a:r>
          </a:p>
          <a:p>
            <a:r>
              <a:rPr lang="en-US" dirty="0" smtClean="0"/>
              <a:t>Good luck……..you need to be quick as the questions will not be shown for long and no second views!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</a:t>
            </a:fld>
            <a:endParaRPr lang="en-ZA"/>
          </a:p>
        </p:txBody>
      </p:sp>
      <p:sp>
        <p:nvSpPr>
          <p:cNvPr id="9" name="TextBox 8"/>
          <p:cNvSpPr txBox="1"/>
          <p:nvPr/>
        </p:nvSpPr>
        <p:spPr>
          <a:xfrm>
            <a:off x="2971800" y="5105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Forgotten PI on the whiteboard </a:t>
            </a:r>
            <a:br>
              <a:rPr lang="en-US" dirty="0" smtClean="0"/>
            </a:br>
            <a:r>
              <a:rPr lang="en-US" dirty="0" smtClean="0"/>
              <a:t>– potential data breach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371600"/>
            <a:ext cx="7696200" cy="49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60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OK, now the real test……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next slide you will see a number of possible data privacy violations</a:t>
            </a:r>
          </a:p>
          <a:p>
            <a:r>
              <a:rPr lang="en-US" dirty="0" smtClean="0"/>
              <a:t>Work with your partner to see how many you can identify</a:t>
            </a:r>
          </a:p>
          <a:p>
            <a:r>
              <a:rPr lang="en-US" dirty="0" smtClean="0"/>
              <a:t>Use your answer sheet to capture your observations</a:t>
            </a:r>
          </a:p>
          <a:p>
            <a:r>
              <a:rPr lang="en-US" dirty="0" smtClean="0"/>
              <a:t>CLUE: there’s more than 15 violations to find</a:t>
            </a:r>
            <a:endParaRPr lang="en-US" dirty="0"/>
          </a:p>
        </p:txBody>
      </p:sp>
      <p:sp>
        <p:nvSpPr>
          <p:cNvPr id="15362" name="AutoShape 2" descr="http://images.techhive.com/images/idge/imported/article/cso/2004/03/desk_danger-100251926-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61</a:t>
            </a:fld>
            <a:endParaRPr lang="en-Z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images.techhive.com/images/idge/imported/article/cso/2004/03/desk_danger-100251926-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"/>
            <a:ext cx="9144000" cy="751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62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798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63</a:t>
            </a:fld>
            <a:endParaRPr lang="en-Z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7" name="Oval 6"/>
          <p:cNvSpPr/>
          <p:nvPr/>
        </p:nvSpPr>
        <p:spPr>
          <a:xfrm>
            <a:off x="6286500" y="2514600"/>
            <a:ext cx="5334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14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xQQDxAPDxAQEBAVDw8QDw8QDhAPEBAPFRIWFhURFBQYHCggGBolGxUUITEhJSkrLi4uFx8zODMsOCgtLisBCgoKDg0OGhAQGy4kHyU3NCw3NjY0Nzc0MjEtKyw0ODE4LTYuLi0rLDc3LCw3LC44NDU3NzQ3NDcxNy8tLCwsK//AABEIAJ0BQQMBIgACEQEDEQH/xAAcAAABBAMBAAAAAAAAAAAAAAAAAgQFBgEDBwj/xABMEAABAwICBQgEBw0IAwEAAAABAAIDBBEFEgYTITFRBxQiQWFxgZEjMoKhQlJikqKxwRUWQ1NjcnN0k6Oys9EkJTM0VGTh8CaDwhf/xAAbAQEAAgMBAQAAAAAAAAAAAAAAAQQDBQYCB//EAC4RAQACAgECAwYFBQAAAAAAAAABAgMRBBIhMUFRBQYTcZGxFCJhodEyQoHB8P/aAAwDAQACEQMRAD8A7ihCEAhCEAhapahrfWc0dhO3yWl2JRD4fk1x+xA7QmBxaPi4+yVGYzptR0YBqphFe5aHWzOA3lrQbnwCCxIVEo+VWjqH5KSOrqnWJtFSyWsN5JdYAbtp4p67TOT4OFVzvbo2+4yoLchcuxLlngppTDUUlVDIACQdRJYHtZIVOaO6fx4g1zqZrrDeZIJWN32sHnok9gN0F1QoIYy/4rD4EfancGMsOx4LDx9ZvmEEkhJjkDhdpDhxBBCUgEIQgEIQgEIQgEIQgEIQgEJnV4kyPZfM74rdpHfwUc7GXnc1oHbcn7EE6hQQxh/Bnkf6pQxp3xG+8IJtC59pPyrUuHvEUzXSzbM0UBa58YIvd9yA3q2Xvt3JOj/K1T10mqp6Wse7ZmtG3IwHre+9mjYd5QdDQooY034jvMJYxlnxX+Tf6oJJCjxi8fyh7P8AytrMRjPwrd4I96B2hYBvtG0cVlAIQhAIQhAIQhALRXzauKR43tY4jvtsW9Mcc/y0/wCiefcgg4akO37+s9q2ujvuVeimspGlrNoCB06NJ1XZ7lPUcLS0Ehb9W0dQQV3VuPUUxxjAWVkRhnY90ZNy1skkdzYjpZCMw27jsVw6PALOYIOR03Je6OQPidSR5XZoz9z3SPbY7CTJM4E+CumG4VUMZlmmE56n6lsJA4Wabe4Kz6wI1qCFGGvSxhblLGZJM6CPiwxzTdri08QbJ9HJIz17PHEbHf0Kw6pTeoq9hQSkbw4BwNwRcHsSlF6Oy5oD2Syj6ZP2qUQCEIQCEIQCEIQa55gwXO25s0DeTwCYVEcsmzNkb8Vp2+Lloxioy1EDfkSu8btA+sp5HUoI/wC5BG6yScLcpYTpWuQQpw1/BRuKYNVSW1FSKcAG45uyYuPe47PDzVt1qNag5KOSzNKHz81lYXF0lqOSOV5O09MTbyeuxVyo8JEEYihhbFGNzI2BrR22HX2q06wIzhBWzA7gVjVHgVZbhFm8AgrjY0SyhgU1XxtDCQNtlSa6quSgtujVVnZIPiv2dgIvbzv5qYVZ0HN2TH8o0fR/5VmQCEIQCEIQCEIQCZ4wL00/6GX+Ap4m+INvDKOMUg+iUHEdM9LfueacNjEhkLi8EkWibYG3aSdncVaMMrGysjljN2Pa17DxaRcLn+l+Dc/xOmpi8xt5nI8uAvYguts78vgpfkymdzPUv9eComgdtvaxzW+kUHYsPk9GO5bXPTLDXejCcOKBedYzrVdQml2lMGGU+vqDcklsUTbayZ9vVaOA6zuHiAQsGZNanEoo9kk8MZ4STRs+srzTpTyj1te5wMzqeA7qeBxY23y3Da89+zsCp6D2PBWslF4pI5BxjkbIPolKdIvHVPO6NwfG9zHg3a9ji1zTxBG0LqvJ/wAqsjXspcTfnjdZsdW7Y+N3UJT8Jvyt467jcHa3yJpUy7CsvemNVLsKCa0QdeCT9Yk/hap1V3Qd16eX9Zk/gYpGvx6mp3ZJ6qCJ9gcj5mNfY7jlJvZRMxHi9Vra06rG0ihQf34UP+tpv2rUuLSqjebMq4XHg14cfco66+rJPHzR/ZP0lMoUW/SKmaLuqGAcTcD6k3+/Gh/1tP8AtWp1V9URgyz4Vn6JxCg/vxof9bTftWqSoMRhqGl1PNFM0GxdFI2QA8DlOwqYtE+EothyUjdqzH+EFpG+1XD+hf8AxhbopUw0rfath/QO/jS4JFLGlGyLYHpkx62tcgdZ0rbwPkuF8v8AjmaSmoGnYwGomHy3XbGO8NzH21yqDEJY/wDDmlZ+ZI9v1FB7JzIzqickGPGswqPWPL5YXvgkc4kudbpMcSd/RcBf5JV2ug250oPWi6yCgxiEno3dy5pjmI6hoflzF08ULRe3SkeG3PdcldExN3ondy5VpZt5q3jiFL7nF32IOm6Cj0Ep/LkeTGf1VlVd0GH9md2zPP0WD7FYkAhCEAhCEAhCEAtc4uxw+S4e5bFghByhkbSWPLQXNBDXWGZoI2gHt2KtaAygzYmBu5+8jxLr/UpzEKrUwTS/i4ZXjvY0n7FWOSeBwpZZnb5ZyQTvIaLX8y7yQdnwt3ownDimOFO9GE6c5BlzwLkmwAuSdwHFeXeUDSZ2JV0s1zqWkx0zL7GwtOw24u9Y9/Yu/coVeYMKrpAbHm7mNI3gyER3+mvLiC78mWg33UmdJMXMpIiBIW7HSvO0RMPVs2k9QI4hd4w/RykpmBkFJTsba3+E1zj2ucQS495UTyY0Ap8Io2tG18eveeLpTmufZyjwVlc5BQ9PuTqnq4Xy0sTIKtoLm6toYyYjbke0bLnqdvvvXn5zSCQQQQbEHYQeC9cPevNHKFSCHFa1jdg1xeBw1gEn/wBIOucl+PGqw1gkJMkDjTuJ3uYADG75pDfZU5XVNgVzLkXnINay+wtgdbquC8fb7ld8Um2FBb9AKsCiqZTuZUTOPc2KMlcFlmfM980pLpJHuke49bnG5+tdX0eqS3R/FXDfrKloPDNDE37VzAEKhzb61Drfdjjxf4mSf0g7wGCmc8itkljZYZTEwOuesOO0jwBV6dpFHHEIKSemlhDA3+1PnY+wFsthGNnbclc7zIzKpTPNI1EOg5PsnHyLRa957eXl/P7uh4fjdNECS+Cleb+lp5pal3g18RCjJzh1RI+SprZp5CAGOdE6BlhuByRnjvt4Kn5kZl6nkzMamIYa+w8dbTauS0TPnGt/WYmf3LxSibG7oSxSNJcQInvflF9gJc1tz4Kb5MMRNPitP0srJs0EgvYOzA5PHOGeagcyXT1WqkjmG+ORkre9jg4fUvGPLq8TpY5fBjJxrY5tudS7DpzPlr4B/tz/ADClUs9wozlKktiNN+qn+Y5GHzbAt2+YLHHItr5wxrnuNmtaXOcdwaBcnyCj4ZFVOVvG+bYY+Np9JUOEDd1xGdsh7soy+2g4jpPixra2oqnfhJXOaODBsY3waGjwUvpRoqaPD8MqiDmqI5XTXv0XEh0Qt1XjcPIqI0Xwo1lbTUo/CSta7sjG158Ghx8F3rlZwkT4PMGNF4NXPGN1mx9Fw/Zud5IKDyCYzqq6akcbNqIszBf8NFdwA9gyeQXebryNo/iZpKunqm3vFMyQgby0HpN8RceK9ZQzB7Wvabtc1rmkdbSLg+RQOLrIK05koOQacVd6J3cuXaRbZaEca5h+bFKfsXSsYf6J3cuaY0b1FCP9zIfKnlQdW0JH9kB4ySH32+xTyhNDB/You10p/eOU2gEIQgEIQgELF0ZkGUJJck50HHsfpnSQVULLZ3R1EbQTYZiHAC/VtWnRSmMNFTRuaWObGM7SLEPJJdfxJTrH5SznjmWD286cy4uA5uYi469oCa6P4iammhnLQ0vbctBuAQSDbyQX7CXdAJ25yjMIf0E9c5BVeVhhdg1YB1CBx7hPGSvNy9VY9Q85paimOzWwyRg8HFpynzsvLE0RY5zHgtc1xa5p3hwNiD4oPTuhFQH4XQOFv8pC3Zxa0NI8wVMucuU8jGlLDCcNmcGyNc59NmNtYx210Y+UDc26w48Fd9LtImYfSvqH9J3qRR3trJSDlb2DYSTwBQTD3Lzjyi1IlxWse03GtDLjjGxrD72lSWC8ptXA6YykVDZC94a821Ujr2LD1Nvbo7tmyypkshe5z3ElziXOJ3lxNyUHRuR6IgVkltnoWA8T0yR9Xmrhib9hTPQrCTSUEbHi0khM0o6wXAZWnuaG7ON1uxF2woJTAz/47iv6eX+XAuaAro2AP/uDFh+WlP7qBc3utdzf6odl7sTrFk+cfYu6tejWhE1YwTPeIIT6jnNLnvHFreHaSqjddw2zYaG0jshfSNbAQcuU5AA2/wAE7Ldix8fFW8z1eS97Z5+XjUpGKdTadb9FYqOTIZTqqu7h1Pis2/AlriR5FUTFMPkppXQzNyvb4gg7nNPWCrTycYbUNqzLlfHC3WMmLgWh7hcaux3kO29lkcq1Qx1TCxpBkZFaS3Vd12tPba58V6yY6Tj64jTDxOZyKc38NfJGSJje9a19P+7wpd1rnPRd3FZusP2i3gqsR3bzJb8suq8p5/vKn/VB/NetWHv2BY5S33xKH9Vb/NkWqgdsC3r5SsMD1xblgxnnFeIGm7Kdmr/9rrOkP8I9ldVxDEm01PNUP3RxufbiQOi3xNh4rzpUzuke+R5u973PceLnG5PmUFq5MsdpqCrfU1es2ROZDq4w/K5xGZxuRbogj2iurP5TsLmjfHJO9rXscx4dTTHouBBHRB6iuU0vJvXywxzxxxubIxsjW65jH5XC4uHEWNlpk5O8Sbvo3n82WF/8LygrU7QHuDHZ2hzg19iMzQdjrHaLheieSTGec4VCCbvgLqZ/c2xYfmOaPArz/iuEz0rwyphkhcRma2Rpbmbe1xxFwr9yG4vqqyakcbNnizMBP4WK5sB2sc/5oQd1zLIctGdZDkDfGn+iKoFdAXT07x6sZmc436yzK0fSPkrxjb/RFUCsrXCqghFsr2TyPPX0A0Aebr+AQde0QFqGDuefORxUwojRk2o6cfkmnz2/apQPQLQk5lm6DKFi6EGkvSTItD5FofMgdOlWl9QmMtTbrUdU4iAgqOPNBqKqM7A58g9mQXv5OUZo3QupqaOBzg4sLwHDYC0vcWm3VsI2LdpRWemEzWOtbLIR1gbjbiP+7kmkqg4Ag3QXLCH9BPnPUPhEnRT4yIN+dcm5U9B3vkdX0bC/NtqYWi7swH+KxvXfrA2329Zt1AyJOtQeWmuIIIJBBuCNhB4qam0trHwGnkqpJIS3K5kmWS4/OcCfeu24xovR1RLp6aMvO+Rl4nk8S5pF/FQ3/wCdYeDfVSnsM77e7ag4gttLUGORkjbZmOa9uZoc24NxcHeu/wCH4HS0v+BTxMNrZ8uZ9uGZ1yqbpfoIyUumosscm90Gxsbz8n4h7N3cgkNFtMBXgsfGWTtbmflBMThuzA/B7j5lPa92wppo3gzaGnEewyus6Z4+E74o+SNw8T1pdbJsKB9g09sHxNnF8p/dRf0VCurTSVGWgrW/GMh/dsH2Kp3VDmeMOt9251jyfOPseYbQyVErYYW5nu3DcAOtxPUBxXWtH6JuG0uWepBbmuS8hkbHH4LL7f8At7BVXkty5ql3w7RAcQwl17eIHkEx5SppDVta6+qETTENuX5Z77/YoxRGPH8TzTzr35vL/B76ax3n1ntv/f3dF0ilnFNIaMt1wFxcZnFvXk6s3C91yzR/AZcQkkOfKG9KSWTM4l7idnEk7SrBoFpQ45aObM7ZaF4BcQB8B1uodR6lcw1sLZXxRdJxdK5jAA6WTL5XNgs00rm1bfb0a6nIy+zOvB0x1T4W/T+PT0lxnE6J1PNJBJYuY7KS03B6wR4WTZp2jvH1rZiNQ+SaWSUESOke54IIIcTtFjutustDDtHePrVDUdXZ103t8H83jrv89OiacT58QYeFOwfvJEuidsCh8bnz1bXfkgPJzv6qQo5VuXzRA8q2JltLHTNv6R+eQgbBGzcD3uIPsrnejeGGrrKem6nyAP7Ix0nnwaHLu0EydRFtw7K3N8bKM3mgloiAABsAAAA3ADYAtoeo9ky2iZBROW3DdZSQVTRthlLHn8nIN57nNaPaXJ9H8SNLV09S38HKx5t1tv0m+LbjxXorFqOOqgkp5rmORuV1iA4bQQQeIIBVIl5J6U+rUVLe8xPA+iEHTY5g5oc03aQHNPFpFwfJbA9Q2C0vN6eGnMhl1bBGJC3KXNHq3FzuFh4J+JEGjHH+jKo1VANe2cn1IpI2t/Pc0kn5o81bscl9GqiyYumYA3MGuDnA7tm4FB1rCn5IIWHe2KNp7w0Ap+2ZVCixYuG0KVgrboJ5sq2CRRUdQnLJUD7OhNdYsoGsjk0lKfPYm8kSCMnUZUx3U7JAmktKgrNTSgggjiqtV0zqZ2ZgJjJ6Tfi9oXRJaLsUdV4WXAi10EfgdeHMuCFJOqxxVTrMCqYHF1M0kHaWdXhwTFzq87ObEdpcLILs6tHFanYgOKpwoa9+8Rs73EpTdHKt3rzhv5rSgtD8UaOseaay40wfCHmoZuhrz69RKe6zVvj0Jj+FrHfnPKBc+kcY3vb5qPn0pj6nX7rlS8WiMLd0TfEXTlmj7G7o2juaEFSk0izeqyR3cwpnPXzPHQhf7WxXw4RbcPctL8L7EFKfO8U72kWGV1wd+3eorMrji+GGzhbe0jd2WVGnc6Nxa9rgQbbiR5qpyaTaYmHQexOVjxVvW063pMYJjD6SYSx7ep7Duezraf6q9HSmhqmBtQAOvJLG52U8Q5oNu/YuUc57/Io5z2HyKx0+JSNa7L3Kjici0Xm+rR5xPd1aPSPD6VrubgXI2iKJ2Z3YXuA+tMKDlBJmdr4w2EkZcm18fa74wXOOc9h8ijnPYfIr115fKNMEcbg6nrt1TPnM91105xSnqHxupyHSWOskDXNBGzKDcC53qr5vrCZc57D5FPMNidLI0BrrZgXEgjYCsc0ve+5hbpyePx+P8Ot96ifGe6UrKyTM12rLiL7uBW+HHi31o5B7JKsNBhpIvl9yfswj5PuWxcarkWlMY3kjvaQn0OlMR+GPNTH3Dad7GnvaFrfoxE7fEz5oQaYdIozuePNO48bYfhDzTJ+hkJ/BAdxITd+g8fwTI3ueUE6zFmnrHmtrcSHFVh2hbh6k8o7zdazorUt9SpJ/OaguDa8cVsFaOKpBwSvbukjd3ghZbh2I7srO/MgsGkFf0A0bXE2A4lacIosrbna47XHtWMJ0bnLtZUdJ3VwHcrNT4YR1IGtJFZStOFmGisnsVMgzCnkZSI4U4ZGgVdCXkQgcFiQY06LVgtQMjCtboE/LFgsQRxp0g0ykjGk6tBGGk7FpfQDgpnVrGqQQZw8cEn7njgp0xLGpQQXMOxHMexThhSdUgheZdiDRdimdV2LBiQQ3MuxJND2KcECNQgrsmHA9Q8k2lwRjt7GnvaFaTAk83QVI6Px/i2fNCx978f4tnzQrbzdZ5sgqH3vx/i2/NCz978f4tvzQrbzZHNkFUbgEf4tnzQt8eDsG5jR3NAVl5sgU6CDjw8AblsFD2KbECzqEEKKLsWeZdimTCgRIIfmXYjmXYprUo1KCF5j2LIoBwU1qVkRIIYUA4LayiHBSoiShEgjm0qW2nT/VoEaBm2BbGwp0GJQYgbiNLEa3BiyGoNWRC3ZVlAuyLJSECLLGVbEINeVJsttli21AjKjKtlkWQasqwWrdZIcEGnKjVrc1qVZA2yoyJxkSXNQaw1GRbGhKsg05EnInGVJsiYagxBYtoCVlug0BizkW4hYCDRkRkW6yAFCWvIs5FtyrNlLy0OYkhqc5VrLUGMiMizZFkCHNQGJdktjUCMqzlWyyLINeVAatllgBAnKs5UuyECLLNkpCBNkJSEAhCEAhCEAscFlYQZQhCASClpJQDUpYCygElyUklBhoS1hqygwk2S0lEsWSlhZBQAKwQsrCDFlkBCECkIQiAkuCUsFBhqy5YCHIMWS0kJSAQhCAWAsrAQZQhCAQhCAQhC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sp>
        <p:nvSpPr>
          <p:cNvPr id="2052" name="AutoShape 4" descr="data:image/jpeg;base64,/9j/4AAQSkZJRgABAQAAAQABAAD/2wCEAAkGBxQQDxAPDxAQEBAVDw8QDw8QDhAPEBAPFRIWFhURFBQYHCggGBolGxUUITEhJSkrLi4uFx8zODMsOCgtLisBCgoKDg0OGhAQGy4kHyU3NCw3NjY0Nzc0MjEtKyw0ODE4LTYuLi0rLDc3LCw3LC44NDU3NzQ3NDcxNy8tLCwsK//AABEIAJ0BQQMBIgACEQEDEQH/xAAcAAABBAMBAAAAAAAAAAAAAAAAAgQFBgEDBwj/xABMEAABAwICBQgEBw0IAwEAAAABAAIDBBEFEgYTITFRBxQiQWFxgZEjMoKhQlJikqKxwRUWQ1NjcnN0k6Oys9EkJTM0VGTh8CaDwhf/xAAbAQEAAgMBAQAAAAAAAAAAAAAAAQQDBQYCB//EAC4RAQACAgECAwYFBQAAAAAAAAABAgMRBBIhMUFRBQYTcZGxFCJhodEyQoHB8P/aAAwDAQACEQMRAD8A7ihCEAhCEAhapahrfWc0dhO3yWl2JRD4fk1x+xA7QmBxaPi4+yVGYzptR0YBqphFe5aHWzOA3lrQbnwCCxIVEo+VWjqH5KSOrqnWJtFSyWsN5JdYAbtp4p67TOT4OFVzvbo2+4yoLchcuxLlngppTDUUlVDIACQdRJYHtZIVOaO6fx4g1zqZrrDeZIJWN32sHnok9gN0F1QoIYy/4rD4EfancGMsOx4LDx9ZvmEEkhJjkDhdpDhxBBCUgEIQgEIQgEIQgEIQgEIQgEJnV4kyPZfM74rdpHfwUc7GXnc1oHbcn7EE6hQQxh/Bnkf6pQxp3xG+8IJtC59pPyrUuHvEUzXSzbM0UBa58YIvd9yA3q2Xvt3JOj/K1T10mqp6Wse7ZmtG3IwHre+9mjYd5QdDQooY034jvMJYxlnxX+Tf6oJJCjxi8fyh7P8AytrMRjPwrd4I96B2hYBvtG0cVlAIQhAIQhAIQhALRXzauKR43tY4jvtsW9Mcc/y0/wCiefcgg4akO37+s9q2ujvuVeimspGlrNoCB06NJ1XZ7lPUcLS0Ehb9W0dQQV3VuPUUxxjAWVkRhnY90ZNy1skkdzYjpZCMw27jsVw6PALOYIOR03Je6OQPidSR5XZoz9z3SPbY7CTJM4E+CumG4VUMZlmmE56n6lsJA4Wabe4Kz6wI1qCFGGvSxhblLGZJM6CPiwxzTdri08QbJ9HJIz17PHEbHf0Kw6pTeoq9hQSkbw4BwNwRcHsSlF6Oy5oD2Syj6ZP2qUQCEIQCEIQCEIQa55gwXO25s0DeTwCYVEcsmzNkb8Vp2+Lloxioy1EDfkSu8btA+sp5HUoI/wC5BG6yScLcpYTpWuQQpw1/BRuKYNVSW1FSKcAG45uyYuPe47PDzVt1qNag5KOSzNKHz81lYXF0lqOSOV5O09MTbyeuxVyo8JEEYihhbFGNzI2BrR22HX2q06wIzhBWzA7gVjVHgVZbhFm8AgrjY0SyhgU1XxtDCQNtlSa6quSgtujVVnZIPiv2dgIvbzv5qYVZ0HN2TH8o0fR/5VmQCEIQCEIQCEIQCZ4wL00/6GX+Ap4m+INvDKOMUg+iUHEdM9LfueacNjEhkLi8EkWibYG3aSdncVaMMrGysjljN2Pa17DxaRcLn+l+Dc/xOmpi8xt5nI8uAvYguts78vgpfkymdzPUv9eComgdtvaxzW+kUHYsPk9GO5bXPTLDXejCcOKBedYzrVdQml2lMGGU+vqDcklsUTbayZ9vVaOA6zuHiAQsGZNanEoo9kk8MZ4STRs+srzTpTyj1te5wMzqeA7qeBxY23y3Da89+zsCp6D2PBWslF4pI5BxjkbIPolKdIvHVPO6NwfG9zHg3a9ji1zTxBG0LqvJ/wAqsjXspcTfnjdZsdW7Y+N3UJT8Jvyt467jcHa3yJpUy7CsvemNVLsKCa0QdeCT9Yk/hap1V3Qd16eX9Zk/gYpGvx6mp3ZJ6qCJ9gcj5mNfY7jlJvZRMxHi9Vra06rG0ihQf34UP+tpv2rUuLSqjebMq4XHg14cfco66+rJPHzR/ZP0lMoUW/SKmaLuqGAcTcD6k3+/Gh/1tP8AtWp1V9URgyz4Vn6JxCg/vxof9bTftWqSoMRhqGl1PNFM0GxdFI2QA8DlOwqYtE+EothyUjdqzH+EFpG+1XD+hf8AxhbopUw0rfath/QO/jS4JFLGlGyLYHpkx62tcgdZ0rbwPkuF8v8AjmaSmoGnYwGomHy3XbGO8NzH21yqDEJY/wDDmlZ+ZI9v1FB7JzIzqickGPGswqPWPL5YXvgkc4kudbpMcSd/RcBf5JV2ug250oPWi6yCgxiEno3dy5pjmI6hoflzF08ULRe3SkeG3PdcldExN3ondy5VpZt5q3jiFL7nF32IOm6Cj0Ep/LkeTGf1VlVd0GH9md2zPP0WD7FYkAhCEAhCEAhCEAtc4uxw+S4e5bFghByhkbSWPLQXNBDXWGZoI2gHt2KtaAygzYmBu5+8jxLr/UpzEKrUwTS/i4ZXjvY0n7FWOSeBwpZZnb5ZyQTvIaLX8y7yQdnwt3ownDimOFO9GE6c5BlzwLkmwAuSdwHFeXeUDSZ2JV0s1zqWkx0zL7GwtOw24u9Y9/Yu/coVeYMKrpAbHm7mNI3gyER3+mvLiC78mWg33UmdJMXMpIiBIW7HSvO0RMPVs2k9QI4hd4w/RykpmBkFJTsba3+E1zj2ucQS495UTyY0Ap8Io2tG18eveeLpTmufZyjwVlc5BQ9PuTqnq4Xy0sTIKtoLm6toYyYjbke0bLnqdvvvXn5zSCQQQQbEHYQeC9cPevNHKFSCHFa1jdg1xeBw1gEn/wBIOucl+PGqw1gkJMkDjTuJ3uYADG75pDfZU5XVNgVzLkXnINay+wtgdbquC8fb7ld8Um2FBb9AKsCiqZTuZUTOPc2KMlcFlmfM980pLpJHuke49bnG5+tdX0eqS3R/FXDfrKloPDNDE37VzAEKhzb61Drfdjjxf4mSf0g7wGCmc8itkljZYZTEwOuesOO0jwBV6dpFHHEIKSemlhDA3+1PnY+wFsthGNnbclc7zIzKpTPNI1EOg5PsnHyLRa957eXl/P7uh4fjdNECS+Cleb+lp5pal3g18RCjJzh1RI+SprZp5CAGOdE6BlhuByRnjvt4Kn5kZl6nkzMamIYa+w8dbTauS0TPnGt/WYmf3LxSibG7oSxSNJcQInvflF9gJc1tz4Kb5MMRNPitP0srJs0EgvYOzA5PHOGeagcyXT1WqkjmG+ORkre9jg4fUvGPLq8TpY5fBjJxrY5tudS7DpzPlr4B/tz/ADClUs9wozlKktiNN+qn+Y5GHzbAt2+YLHHItr5wxrnuNmtaXOcdwaBcnyCj4ZFVOVvG+bYY+Np9JUOEDd1xGdsh7soy+2g4jpPixra2oqnfhJXOaODBsY3waGjwUvpRoqaPD8MqiDmqI5XTXv0XEh0Qt1XjcPIqI0Xwo1lbTUo/CSta7sjG158Ghx8F3rlZwkT4PMGNF4NXPGN1mx9Fw/Zud5IKDyCYzqq6akcbNqIszBf8NFdwA9gyeQXebryNo/iZpKunqm3vFMyQgby0HpN8RceK9ZQzB7Wvabtc1rmkdbSLg+RQOLrIK05koOQacVd6J3cuXaRbZaEca5h+bFKfsXSsYf6J3cuaY0b1FCP9zIfKnlQdW0JH9kB4ySH32+xTyhNDB/You10p/eOU2gEIQgEIQgELF0ZkGUJJck50HHsfpnSQVULLZ3R1EbQTYZiHAC/VtWnRSmMNFTRuaWObGM7SLEPJJdfxJTrH5SznjmWD286cy4uA5uYi469oCa6P4iammhnLQ0vbctBuAQSDbyQX7CXdAJ25yjMIf0E9c5BVeVhhdg1YB1CBx7hPGSvNy9VY9Q85paimOzWwyRg8HFpynzsvLE0RY5zHgtc1xa5p3hwNiD4oPTuhFQH4XQOFv8pC3Zxa0NI8wVMucuU8jGlLDCcNmcGyNc59NmNtYx210Y+UDc26w48Fd9LtImYfSvqH9J3qRR3trJSDlb2DYSTwBQTD3Lzjyi1IlxWse03GtDLjjGxrD72lSWC8ptXA6YykVDZC94a821Ujr2LD1Nvbo7tmyypkshe5z3ElziXOJ3lxNyUHRuR6IgVkltnoWA8T0yR9Xmrhib9hTPQrCTSUEbHi0khM0o6wXAZWnuaG7ON1uxF2woJTAz/47iv6eX+XAuaAro2AP/uDFh+WlP7qBc3utdzf6odl7sTrFk+cfYu6tejWhE1YwTPeIIT6jnNLnvHFreHaSqjddw2zYaG0jshfSNbAQcuU5AA2/wAE7Ldix8fFW8z1eS97Z5+XjUpGKdTadb9FYqOTIZTqqu7h1Pis2/AlriR5FUTFMPkppXQzNyvb4gg7nNPWCrTycYbUNqzLlfHC3WMmLgWh7hcaux3kO29lkcq1Qx1TCxpBkZFaS3Vd12tPba58V6yY6Tj64jTDxOZyKc38NfJGSJje9a19P+7wpd1rnPRd3FZusP2i3gqsR3bzJb8suq8p5/vKn/VB/NetWHv2BY5S33xKH9Vb/NkWqgdsC3r5SsMD1xblgxnnFeIGm7Kdmr/9rrOkP8I9ldVxDEm01PNUP3RxufbiQOi3xNh4rzpUzuke+R5u973PceLnG5PmUFq5MsdpqCrfU1es2ROZDq4w/K5xGZxuRbogj2iurP5TsLmjfHJO9rXscx4dTTHouBBHRB6iuU0vJvXywxzxxxubIxsjW65jH5XC4uHEWNlpk5O8Sbvo3n82WF/8LygrU7QHuDHZ2hzg19iMzQdjrHaLheieSTGec4VCCbvgLqZ/c2xYfmOaPArz/iuEz0rwyphkhcRma2Rpbmbe1xxFwr9yG4vqqyakcbNnizMBP4WK5sB2sc/5oQd1zLIctGdZDkDfGn+iKoFdAXT07x6sZmc436yzK0fSPkrxjb/RFUCsrXCqghFsr2TyPPX0A0Aebr+AQde0QFqGDuefORxUwojRk2o6cfkmnz2/apQPQLQk5lm6DKFi6EGkvSTItD5FofMgdOlWl9QmMtTbrUdU4iAgqOPNBqKqM7A58g9mQXv5OUZo3QupqaOBzg4sLwHDYC0vcWm3VsI2LdpRWemEzWOtbLIR1gbjbiP+7kmkqg4Ag3QXLCH9BPnPUPhEnRT4yIN+dcm5U9B3vkdX0bC/NtqYWi7swH+KxvXfrA2329Zt1AyJOtQeWmuIIIJBBuCNhB4qam0trHwGnkqpJIS3K5kmWS4/OcCfeu24xovR1RLp6aMvO+Rl4nk8S5pF/FQ3/wCdYeDfVSnsM77e7ag4gttLUGORkjbZmOa9uZoc24NxcHeu/wCH4HS0v+BTxMNrZ8uZ9uGZ1yqbpfoIyUumosscm90Gxsbz8n4h7N3cgkNFtMBXgsfGWTtbmflBMThuzA/B7j5lPa92wppo3gzaGnEewyus6Z4+E74o+SNw8T1pdbJsKB9g09sHxNnF8p/dRf0VCurTSVGWgrW/GMh/dsH2Kp3VDmeMOt9251jyfOPseYbQyVErYYW5nu3DcAOtxPUBxXWtH6JuG0uWepBbmuS8hkbHH4LL7f8At7BVXkty5ql3w7RAcQwl17eIHkEx5SppDVta6+qETTENuX5Z77/YoxRGPH8TzTzr35vL/B76ax3n1ntv/f3dF0ilnFNIaMt1wFxcZnFvXk6s3C91yzR/AZcQkkOfKG9KSWTM4l7idnEk7SrBoFpQ45aObM7ZaF4BcQB8B1uodR6lcw1sLZXxRdJxdK5jAA6WTL5XNgs00rm1bfb0a6nIy+zOvB0x1T4W/T+PT0lxnE6J1PNJBJYuY7KS03B6wR4WTZp2jvH1rZiNQ+SaWSUESOke54IIIcTtFjutustDDtHePrVDUdXZ103t8H83jrv89OiacT58QYeFOwfvJEuidsCh8bnz1bXfkgPJzv6qQo5VuXzRA8q2JltLHTNv6R+eQgbBGzcD3uIPsrnejeGGrrKem6nyAP7Ix0nnwaHLu0EydRFtw7K3N8bKM3mgloiAABsAAAA3ADYAtoeo9ky2iZBROW3DdZSQVTRthlLHn8nIN57nNaPaXJ9H8SNLV09S38HKx5t1tv0m+LbjxXorFqOOqgkp5rmORuV1iA4bQQQeIIBVIl5J6U+rUVLe8xPA+iEHTY5g5oc03aQHNPFpFwfJbA9Q2C0vN6eGnMhl1bBGJC3KXNHq3FzuFh4J+JEGjHH+jKo1VANe2cn1IpI2t/Pc0kn5o81bscl9GqiyYumYA3MGuDnA7tm4FB1rCn5IIWHe2KNp7w0Ap+2ZVCixYuG0KVgrboJ5sq2CRRUdQnLJUD7OhNdYsoGsjk0lKfPYm8kSCMnUZUx3U7JAmktKgrNTSgggjiqtV0zqZ2ZgJjJ6Tfi9oXRJaLsUdV4WXAi10EfgdeHMuCFJOqxxVTrMCqYHF1M0kHaWdXhwTFzq87ObEdpcLILs6tHFanYgOKpwoa9+8Rs73EpTdHKt3rzhv5rSgtD8UaOseaay40wfCHmoZuhrz69RKe6zVvj0Jj+FrHfnPKBc+kcY3vb5qPn0pj6nX7rlS8WiMLd0TfEXTlmj7G7o2juaEFSk0izeqyR3cwpnPXzPHQhf7WxXw4RbcPctL8L7EFKfO8U72kWGV1wd+3eorMrji+GGzhbe0jd2WVGnc6Nxa9rgQbbiR5qpyaTaYmHQexOVjxVvW063pMYJjD6SYSx7ep7Duezraf6q9HSmhqmBtQAOvJLG52U8Q5oNu/YuUc57/Io5z2HyKx0+JSNa7L3Kjici0Xm+rR5xPd1aPSPD6VrubgXI2iKJ2Z3YXuA+tMKDlBJmdr4w2EkZcm18fa74wXOOc9h8ijnPYfIr115fKNMEcbg6nrt1TPnM91105xSnqHxupyHSWOskDXNBGzKDcC53qr5vrCZc57D5FPMNidLI0BrrZgXEgjYCsc0ve+5hbpyePx+P8Ot96ifGe6UrKyTM12rLiL7uBW+HHi31o5B7JKsNBhpIvl9yfswj5PuWxcarkWlMY3kjvaQn0OlMR+GPNTH3Dad7GnvaFrfoxE7fEz5oQaYdIozuePNO48bYfhDzTJ+hkJ/BAdxITd+g8fwTI3ueUE6zFmnrHmtrcSHFVh2hbh6k8o7zdazorUt9SpJ/OaguDa8cVsFaOKpBwSvbukjd3ghZbh2I7srO/MgsGkFf0A0bXE2A4lacIosrbna47XHtWMJ0bnLtZUdJ3VwHcrNT4YR1IGtJFZStOFmGisnsVMgzCnkZSI4U4ZGgVdCXkQgcFiQY06LVgtQMjCtboE/LFgsQRxp0g0ykjGk6tBGGk7FpfQDgpnVrGqQQZw8cEn7njgp0xLGpQQXMOxHMexThhSdUgheZdiDRdimdV2LBiQQ3MuxJND2KcECNQgrsmHA9Q8k2lwRjt7GnvaFaTAk83QVI6Px/i2fNCx978f4tnzQrbzdZ5sgqH3vx/i2/NCz978f4tvzQrbzZHNkFUbgEf4tnzQt8eDsG5jR3NAVl5sgU6CDjw8AblsFD2KbECzqEEKKLsWeZdimTCgRIIfmXYjmXYprUo1KCF5j2LIoBwU1qVkRIIYUA4LayiHBSoiShEgjm0qW2nT/VoEaBm2BbGwp0GJQYgbiNLEa3BiyGoNWRC3ZVlAuyLJSECLLGVbEINeVJsttli21AjKjKtlkWQasqwWrdZIcEGnKjVrc1qVZA2yoyJxkSXNQaw1GRbGhKsg05EnInGVJsiYagxBYtoCVlug0BizkW4hYCDRkRkW6yAFCWvIs5FtyrNlLy0OYkhqc5VrLUGMiMizZFkCHNQGJdktjUCMqzlWyyLINeVAatllgBAnKs5UuyECLLNkpCBNkJSEAhCEAhCEAscFlYQZQhCASClpJQDUpYCygElyUklBhoS1hqygwk2S0lEsWSlhZBQAKwQsrCDFlkBCECkIQiAkuCUsFBhqy5YCHIMWS0kJSAQhCAWAsrAQZQhCAQhCAQhC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2054" name="Picture 6" descr="Hоw tо successfully conduct Q&amp;A sessions after your presentations by Liam Lusk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2514600"/>
            <a:ext cx="6997959" cy="3429000"/>
          </a:xfrm>
          <a:prstGeom prst="rect">
            <a:avLst/>
          </a:prstGeom>
          <a:noFill/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581400" cy="365125"/>
          </a:xfrm>
        </p:spPr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64</a:t>
            </a:fld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2819400" y="1143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Insert client logo</a:t>
            </a:r>
            <a:endParaRPr lang="en-US" sz="3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b="1" dirty="0" smtClean="0"/>
              <a:t>1. </a:t>
            </a:r>
            <a:r>
              <a:rPr lang="en-ZA" b="1" dirty="0"/>
              <a:t>The first European Union Data Protection Directive was issued in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2332037"/>
            <a:ext cx="1882552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1984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1995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2002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2006</a:t>
            </a:r>
            <a:endParaRPr lang="en-ZA" dirty="0"/>
          </a:p>
        </p:txBody>
      </p:sp>
      <p:pic>
        <p:nvPicPr>
          <p:cNvPr id="40962" name="Picture 2" descr="european-commission2-090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1916832"/>
            <a:ext cx="5143500" cy="3181350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7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 smtClean="0"/>
              <a:t>2. The POPI Act appeared in the SA</a:t>
            </a:r>
            <a:br>
              <a:rPr lang="en-ZA" b="1" dirty="0" smtClean="0"/>
            </a:br>
            <a:r>
              <a:rPr lang="en-ZA" b="1" dirty="0" smtClean="0"/>
              <a:t>Government Gazette in 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2332037"/>
            <a:ext cx="18002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2011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2012</a:t>
            </a:r>
            <a:endParaRPr lang="en-ZA" dirty="0"/>
          </a:p>
          <a:p>
            <a:pPr marL="514350" indent="-514350">
              <a:buFont typeface="+mj-lt"/>
              <a:buAutoNum type="alphaUcPeriod"/>
            </a:pPr>
            <a:r>
              <a:rPr lang="en-ZA" dirty="0"/>
              <a:t>2013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2014</a:t>
            </a:r>
            <a:endParaRPr lang="en-ZA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05600" y="2636912"/>
            <a:ext cx="5909590" cy="1325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8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3. The POPI Act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628800"/>
            <a:ext cx="475252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Fully commenced in 2013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Fully commenced in 2014</a:t>
            </a:r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Will not commence until </a:t>
            </a:r>
            <a:r>
              <a:rPr lang="en-ZA" dirty="0" smtClean="0"/>
              <a:t>2018</a:t>
            </a:r>
            <a:endParaRPr lang="en-ZA" dirty="0" smtClean="0"/>
          </a:p>
          <a:p>
            <a:pPr marL="514350" indent="-514350">
              <a:buFont typeface="+mj-lt"/>
              <a:buAutoNum type="alphaUcPeriod"/>
            </a:pPr>
            <a:r>
              <a:rPr lang="en-ZA" dirty="0" smtClean="0"/>
              <a:t>None of the above </a:t>
            </a:r>
          </a:p>
          <a:p>
            <a:endParaRPr lang="en-ZA" dirty="0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916832"/>
            <a:ext cx="35283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9</a:t>
            </a:fld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2284</TotalTime>
  <Words>2896</Words>
  <Application>Microsoft Office PowerPoint</Application>
  <PresentationFormat>On-screen Show (4:3)</PresentationFormat>
  <Paragraphs>574</Paragraphs>
  <Slides>64</Slides>
  <Notes>64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7" baseType="lpstr">
      <vt:lpstr>Arial</vt:lpstr>
      <vt:lpstr>Calibri</vt:lpstr>
      <vt:lpstr>Office Theme</vt:lpstr>
      <vt:lpstr>Presented by: John Cato &amp; Peter Tobin                                                Date: xxxx 2016</vt:lpstr>
      <vt:lpstr>Agenda</vt:lpstr>
      <vt:lpstr>Objectives for the session</vt:lpstr>
      <vt:lpstr>Too many data privacy stories.....</vt:lpstr>
      <vt:lpstr>More recent headline news</vt:lpstr>
      <vt:lpstr>POPI Knowledge Quiz</vt:lpstr>
      <vt:lpstr>1. The first European Union Data Protection Directive was issued in </vt:lpstr>
      <vt:lpstr>2. The POPI Act appeared in the SA Government Gazette in </vt:lpstr>
      <vt:lpstr>3. The POPI Act</vt:lpstr>
      <vt:lpstr>4. Personal Information (PI) is most likely found in the following functions </vt:lpstr>
      <vt:lpstr>5. The provisions of the POPI Act apply to </vt:lpstr>
      <vt:lpstr>6. POPI stands for </vt:lpstr>
      <vt:lpstr>7. There are how many conditions for lawful processing in the POPI Act? </vt:lpstr>
      <vt:lpstr>8. PAIA stands for? </vt:lpstr>
      <vt:lpstr>9. In the PAIA manual the contact details must be provided for </vt:lpstr>
      <vt:lpstr>10. According to the POPI Act  the Information Officer </vt:lpstr>
      <vt:lpstr>11. PI as defined in the POPI Act includes </vt:lpstr>
      <vt:lpstr>12. The POPI Act defines numerous processing types including </vt:lpstr>
      <vt:lpstr>13. The POPI Act defines numerous record types including </vt:lpstr>
      <vt:lpstr>14. The POPI Act “Special PI” includes </vt:lpstr>
      <vt:lpstr>15. Security measures to protect PI  most likely include</vt:lpstr>
      <vt:lpstr>16. Integrity and confidentiality of PI must be secured by </vt:lpstr>
      <vt:lpstr>17. Unsolicited electronic direct marketing</vt:lpstr>
      <vt:lpstr>18. Transborder flows in the POPI Act explicitly covers</vt:lpstr>
      <vt:lpstr>19. The purpose of a policy is to</vt:lpstr>
      <vt:lpstr>20. A policy will </vt:lpstr>
      <vt:lpstr>How did you do?</vt:lpstr>
      <vt:lpstr>Legislation &amp; IACT-Africa client</vt:lpstr>
      <vt:lpstr>Background to the POPI Act</vt:lpstr>
      <vt:lpstr>....Now the POPI Act has commenced</vt:lpstr>
      <vt:lpstr>POPI Act impact areas (I)</vt:lpstr>
      <vt:lpstr>POPI Act impact areas (II)</vt:lpstr>
      <vt:lpstr>What is the “POPI Stick”?</vt:lpstr>
      <vt:lpstr>What is the “POPI Carrot”?</vt:lpstr>
      <vt:lpstr>What is “Personal Information”?</vt:lpstr>
      <vt:lpstr>The POPI Act: 50 types of PI</vt:lpstr>
      <vt:lpstr>The POPI Act: 20 record types</vt:lpstr>
      <vt:lpstr>The POPI Act: Processing types</vt:lpstr>
      <vt:lpstr>The POPI Act: 8 Conditions</vt:lpstr>
      <vt:lpstr>The POPI Act: 8 Conditions</vt:lpstr>
      <vt:lpstr>The POPI Act: 8 Conditions</vt:lpstr>
      <vt:lpstr>The POPI Act: Yes, there’s more.....</vt:lpstr>
      <vt:lpstr>Who does what re POPI in IACT-Africa client?</vt:lpstr>
      <vt:lpstr>What must I start doing?</vt:lpstr>
      <vt:lpstr>What must I carry on doing?</vt:lpstr>
      <vt:lpstr>How can I find out more?</vt:lpstr>
      <vt:lpstr>What should I do right now?</vt:lpstr>
      <vt:lpstr>POPI Violations:  examples and quiz</vt:lpstr>
      <vt:lpstr>Open computer data breach</vt:lpstr>
      <vt:lpstr>Sticky notes with PI data breach</vt:lpstr>
      <vt:lpstr>Confidential documents data breach</vt:lpstr>
      <vt:lpstr>Waste / recycle bin data breach</vt:lpstr>
      <vt:lpstr>Smartphone unsecured data breach</vt:lpstr>
      <vt:lpstr>Physical security at risk  – potential data breach</vt:lpstr>
      <vt:lpstr>Unsecured items  – potential data breach</vt:lpstr>
      <vt:lpstr>Open file access  – potential data breach</vt:lpstr>
      <vt:lpstr>Vulnerable USB data  – potential data breach</vt:lpstr>
      <vt:lpstr>Unsecured access card  – potential data breach</vt:lpstr>
      <vt:lpstr>Forgotten printer document  – potential data breach</vt:lpstr>
      <vt:lpstr>Forgotten PI on the whiteboard  – potential data breach</vt:lpstr>
      <vt:lpstr>OK, now the real test……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POPI training presentation</dc:title>
  <dc:creator>Dr Peter Tobin</dc:creator>
  <cp:lastModifiedBy>Dr Peter Tobin, CGEIT, PMIITPSA, PMP</cp:lastModifiedBy>
  <cp:revision>163</cp:revision>
  <dcterms:created xsi:type="dcterms:W3CDTF">2013-01-22T12:33:17Z</dcterms:created>
  <dcterms:modified xsi:type="dcterms:W3CDTF">2017-01-31T14:14:00Z</dcterms:modified>
</cp:coreProperties>
</file>