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1290" y="7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B01E8F-5E3C-433D-93ED-EB4EF419A7AD}" type="datetimeFigureOut">
              <a:rPr lang="en-ZA" smtClean="0"/>
              <a:t>2019/02/20</a:t>
            </a:fld>
            <a:endParaRPr lang="en-ZA"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150C3C-411E-4F89-8684-74387416F9DD}" type="slidenum">
              <a:rPr lang="en-ZA" smtClean="0"/>
              <a:t>‹#›</a:t>
            </a:fld>
            <a:endParaRPr lang="en-ZA" dirty="0"/>
          </a:p>
        </p:txBody>
      </p:sp>
    </p:spTree>
    <p:extLst>
      <p:ext uri="{BB962C8B-B14F-4D97-AF65-F5344CB8AC3E}">
        <p14:creationId xmlns:p14="http://schemas.microsoft.com/office/powerpoint/2010/main" val="261377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417032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36796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20888024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mp;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3147" y="266700"/>
            <a:ext cx="8317706" cy="355600"/>
          </a:xfrm>
        </p:spPr>
        <p:txBody>
          <a:bodyPr vert="horz" lIns="0" tIns="0" rIns="0" bIns="0" rtlCol="0" anchor="t">
            <a:noAutofit/>
          </a:bodyPr>
          <a:lstStyle>
            <a:lvl1pPr>
              <a:defRPr lang="en-ZA" sz="3600" dirty="0"/>
            </a:lvl1pPr>
          </a:lstStyle>
          <a:p>
            <a:pPr lvl="0"/>
            <a:r>
              <a:rPr lang="en-US" dirty="0"/>
              <a:t>Add title</a:t>
            </a:r>
            <a:endParaRPr lang="en-ZA" dirty="0"/>
          </a:p>
        </p:txBody>
      </p:sp>
      <p:sp>
        <p:nvSpPr>
          <p:cNvPr id="4" name="Content Placeholder 12"/>
          <p:cNvSpPr>
            <a:spLocks noGrp="1"/>
          </p:cNvSpPr>
          <p:nvPr>
            <p:ph sz="quarter" idx="13" hasCustomPrompt="1"/>
          </p:nvPr>
        </p:nvSpPr>
        <p:spPr>
          <a:xfrm>
            <a:off x="413146" y="817563"/>
            <a:ext cx="8317707" cy="4521199"/>
          </a:xfrm>
        </p:spPr>
        <p:txBody>
          <a:bodyPr vert="horz" lIns="0" tIns="45720" rIns="91440" bIns="45720" rtlCol="0">
            <a:noAutofit/>
          </a:bodyPr>
          <a:lstStyle>
            <a:lvl1pPr>
              <a:defRPr lang="en-US" sz="2400" dirty="0" smtClean="0"/>
            </a:lvl1pPr>
            <a:lvl2pPr>
              <a:defRPr lang="en-US" sz="2000" dirty="0" smtClean="0"/>
            </a:lvl2pPr>
            <a:lvl3pPr>
              <a:defRPr lang="en-GB" sz="2000" dirty="0"/>
            </a:lvl3pPr>
          </a:lstStyle>
          <a:p>
            <a:pPr lvl="0"/>
            <a:r>
              <a:rPr lang="en-US" dirty="0"/>
              <a:t>Add first level</a:t>
            </a:r>
          </a:p>
          <a:p>
            <a:pPr lvl="1"/>
            <a:r>
              <a:rPr lang="en-US" dirty="0"/>
              <a:t>Second level</a:t>
            </a:r>
          </a:p>
          <a:p>
            <a:pPr lvl="2"/>
            <a:r>
              <a:rPr lang="en-US" dirty="0"/>
              <a:t>Third level</a:t>
            </a:r>
            <a:endParaRPr lang="en-GB" dirty="0"/>
          </a:p>
        </p:txBody>
      </p:sp>
    </p:spTree>
    <p:extLst>
      <p:ext uri="{BB962C8B-B14F-4D97-AF65-F5344CB8AC3E}">
        <p14:creationId xmlns:p14="http://schemas.microsoft.com/office/powerpoint/2010/main" val="4123439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394597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2955107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3045322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8" name="Footer Placeholder 7"/>
          <p:cNvSpPr>
            <a:spLocks noGrp="1"/>
          </p:cNvSpPr>
          <p:nvPr>
            <p:ph type="ftr" sz="quarter" idx="11"/>
          </p:nvPr>
        </p:nvSpPr>
        <p:spPr/>
        <p:txBody>
          <a:bodyPr/>
          <a:lstStyle/>
          <a:p>
            <a:endParaRPr lang="en-ZA" dirty="0"/>
          </a:p>
        </p:txBody>
      </p:sp>
      <p:sp>
        <p:nvSpPr>
          <p:cNvPr id="9" name="Slide Number Placeholder 8"/>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1396614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4" name="Footer Placeholder 3"/>
          <p:cNvSpPr>
            <a:spLocks noGrp="1"/>
          </p:cNvSpPr>
          <p:nvPr>
            <p:ph type="ftr" sz="quarter" idx="11"/>
          </p:nvPr>
        </p:nvSpPr>
        <p:spPr/>
        <p:txBody>
          <a:bodyPr/>
          <a:lstStyle/>
          <a:p>
            <a:endParaRPr lang="en-ZA" dirty="0"/>
          </a:p>
        </p:txBody>
      </p:sp>
      <p:sp>
        <p:nvSpPr>
          <p:cNvPr id="5" name="Slide Number Placeholder 4"/>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4079605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3" name="Footer Placeholder 2"/>
          <p:cNvSpPr>
            <a:spLocks noGrp="1"/>
          </p:cNvSpPr>
          <p:nvPr>
            <p:ph type="ftr" sz="quarter" idx="11"/>
          </p:nvPr>
        </p:nvSpPr>
        <p:spPr/>
        <p:txBody>
          <a:bodyPr/>
          <a:lstStyle/>
          <a:p>
            <a:endParaRPr lang="en-ZA" dirty="0"/>
          </a:p>
        </p:txBody>
      </p:sp>
      <p:sp>
        <p:nvSpPr>
          <p:cNvPr id="4" name="Slide Number Placeholder 3"/>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2388879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564797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571114-1E6B-4C23-B0C8-D892C6B29EF3}" type="datetimeFigureOut">
              <a:rPr lang="en-ZA" smtClean="0"/>
              <a:t>2019/02/20</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1C27C073-8E5A-4844-A7A8-29C694C1705E}" type="slidenum">
              <a:rPr lang="en-ZA" smtClean="0"/>
              <a:t>‹#›</a:t>
            </a:fld>
            <a:endParaRPr lang="en-ZA" dirty="0"/>
          </a:p>
        </p:txBody>
      </p:sp>
    </p:spTree>
    <p:extLst>
      <p:ext uri="{BB962C8B-B14F-4D97-AF65-F5344CB8AC3E}">
        <p14:creationId xmlns:p14="http://schemas.microsoft.com/office/powerpoint/2010/main" val="1850804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571114-1E6B-4C23-B0C8-D892C6B29EF3}" type="datetimeFigureOut">
              <a:rPr lang="en-ZA" smtClean="0"/>
              <a:t>2019/02/20</a:t>
            </a:fld>
            <a:endParaRPr lang="en-ZA"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27C073-8E5A-4844-A7A8-29C694C1705E}" type="slidenum">
              <a:rPr lang="en-ZA" smtClean="0"/>
              <a:t>‹#›</a:t>
            </a:fld>
            <a:endParaRPr lang="en-ZA" dirty="0"/>
          </a:p>
        </p:txBody>
      </p:sp>
    </p:spTree>
    <p:extLst>
      <p:ext uri="{BB962C8B-B14F-4D97-AF65-F5344CB8AC3E}">
        <p14:creationId xmlns:p14="http://schemas.microsoft.com/office/powerpoint/2010/main" val="7595242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solidFill>
                  <a:schemeClr val="tx1">
                    <a:lumMod val="65000"/>
                    <a:lumOff val="35000"/>
                  </a:schemeClr>
                </a:solidFill>
              </a:rPr>
              <a:t>POPIA Compliance Project</a:t>
            </a:r>
            <a:br>
              <a:rPr lang="en-US" dirty="0">
                <a:solidFill>
                  <a:schemeClr val="tx1">
                    <a:lumMod val="65000"/>
                    <a:lumOff val="35000"/>
                  </a:schemeClr>
                </a:solidFill>
              </a:rPr>
            </a:br>
            <a:r>
              <a:rPr lang="en-US" dirty="0">
                <a:solidFill>
                  <a:schemeClr val="tx1">
                    <a:lumMod val="65000"/>
                    <a:lumOff val="35000"/>
                  </a:schemeClr>
                </a:solidFill>
              </a:rPr>
              <a:t>departmental specialist training sessions</a:t>
            </a:r>
            <a:endParaRPr lang="en-ZA" dirty="0"/>
          </a:p>
        </p:txBody>
      </p:sp>
      <p:sp>
        <p:nvSpPr>
          <p:cNvPr id="3" name="Subtitle 2"/>
          <p:cNvSpPr>
            <a:spLocks noGrp="1"/>
          </p:cNvSpPr>
          <p:nvPr>
            <p:ph type="subTitle" idx="1"/>
          </p:nvPr>
        </p:nvSpPr>
        <p:spPr/>
        <p:txBody>
          <a:bodyPr/>
          <a:lstStyle/>
          <a:p>
            <a:endParaRPr lang="en-ZA" dirty="0"/>
          </a:p>
        </p:txBody>
      </p:sp>
    </p:spTree>
    <p:extLst>
      <p:ext uri="{BB962C8B-B14F-4D97-AF65-F5344CB8AC3E}">
        <p14:creationId xmlns:p14="http://schemas.microsoft.com/office/powerpoint/2010/main" val="34360334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a:t>
            </a:r>
            <a:r>
              <a:rPr lang="en-ZA" dirty="0"/>
              <a:t>] IT </a:t>
            </a:r>
            <a:r>
              <a:rPr lang="en-ZA" dirty="0" smtClean="0"/>
              <a:t>security team </a:t>
            </a:r>
            <a:r>
              <a:rPr lang="en-ZA" dirty="0"/>
              <a:t> (</a:t>
            </a:r>
            <a:r>
              <a:rPr lang="en-ZA" dirty="0" smtClean="0"/>
              <a:t>III)</a:t>
            </a:r>
            <a:endParaRPr lang="en-ZA" dirty="0"/>
          </a:p>
        </p:txBody>
      </p:sp>
      <p:sp>
        <p:nvSpPr>
          <p:cNvPr id="8" name="Content Placeholder 7"/>
          <p:cNvSpPr>
            <a:spLocks noGrp="1"/>
          </p:cNvSpPr>
          <p:nvPr>
            <p:ph idx="1"/>
          </p:nvPr>
        </p:nvSpPr>
        <p:spPr/>
        <p:txBody>
          <a:bodyPr>
            <a:normAutofit fontScale="85000" lnSpcReduction="20000"/>
          </a:bodyPr>
          <a:lstStyle/>
          <a:p>
            <a:r>
              <a:rPr lang="en-ZA" b="1" dirty="0" smtClean="0"/>
              <a:t>Q. What about data breach management?</a:t>
            </a:r>
          </a:p>
          <a:p>
            <a:r>
              <a:rPr lang="en-ZA" dirty="0" smtClean="0"/>
              <a:t>A. POPIA doesn’t use the term “data breach”, instead uses “security compromise”</a:t>
            </a:r>
          </a:p>
          <a:p>
            <a:r>
              <a:rPr lang="en-ZA" dirty="0" smtClean="0"/>
              <a:t>A. Security compromises need to be notified “</a:t>
            </a:r>
            <a:r>
              <a:rPr lang="en-ZA" dirty="0"/>
              <a:t>as soon </a:t>
            </a:r>
            <a:r>
              <a:rPr lang="en-ZA" dirty="0" smtClean="0"/>
              <a:t>as reasonably </a:t>
            </a:r>
            <a:r>
              <a:rPr lang="en-ZA" dirty="0"/>
              <a:t>possible after the discovery of the compromise, taking </a:t>
            </a:r>
            <a:r>
              <a:rPr lang="en-ZA" dirty="0" smtClean="0"/>
              <a:t>into account </a:t>
            </a:r>
            <a:r>
              <a:rPr lang="en-ZA" dirty="0"/>
              <a:t>the legitimate needs of law enforcement or any </a:t>
            </a:r>
            <a:r>
              <a:rPr lang="en-ZA" dirty="0" smtClean="0"/>
              <a:t>measures </a:t>
            </a:r>
            <a:r>
              <a:rPr lang="en-ZA" dirty="0"/>
              <a:t>reasonably necessary to determine the scope of the compromise </a:t>
            </a:r>
            <a:r>
              <a:rPr lang="en-ZA" dirty="0" smtClean="0"/>
              <a:t>and to </a:t>
            </a:r>
            <a:r>
              <a:rPr lang="en-ZA" dirty="0"/>
              <a:t>restore the integrity of the responsible party’s information system</a:t>
            </a:r>
            <a:r>
              <a:rPr lang="en-ZA" dirty="0" smtClean="0"/>
              <a:t>.”</a:t>
            </a:r>
          </a:p>
          <a:p>
            <a:r>
              <a:rPr lang="en-ZA" b="1" dirty="0" smtClean="0"/>
              <a:t>Q. Who needs to be notified?</a:t>
            </a:r>
          </a:p>
          <a:p>
            <a:r>
              <a:rPr lang="en-ZA" dirty="0" smtClean="0"/>
              <a:t>A. The </a:t>
            </a:r>
            <a:r>
              <a:rPr lang="en-ZA" dirty="0" smtClean="0"/>
              <a:t>[org name] </a:t>
            </a:r>
            <a:r>
              <a:rPr lang="en-ZA" dirty="0" smtClean="0"/>
              <a:t>Information Officer will decide who needs to be notified and when. This can include the Regulator and data subject</a:t>
            </a:r>
            <a:endParaRPr lang="en-ZA" dirty="0"/>
          </a:p>
        </p:txBody>
      </p:sp>
    </p:spTree>
    <p:extLst>
      <p:ext uri="{BB962C8B-B14F-4D97-AF65-F5344CB8AC3E}">
        <p14:creationId xmlns:p14="http://schemas.microsoft.com/office/powerpoint/2010/main" val="38938322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a:t>
            </a:r>
            <a:r>
              <a:rPr lang="en-ZA" dirty="0"/>
              <a:t>] IT </a:t>
            </a:r>
            <a:r>
              <a:rPr lang="en-ZA" dirty="0" smtClean="0"/>
              <a:t>security team </a:t>
            </a:r>
            <a:r>
              <a:rPr lang="en-ZA" dirty="0"/>
              <a:t> </a:t>
            </a:r>
            <a:r>
              <a:rPr lang="en-ZA" dirty="0" smtClean="0"/>
              <a:t>(IV)</a:t>
            </a:r>
            <a:endParaRPr lang="en-ZA" dirty="0"/>
          </a:p>
        </p:txBody>
      </p:sp>
      <p:sp>
        <p:nvSpPr>
          <p:cNvPr id="8" name="Content Placeholder 7"/>
          <p:cNvSpPr>
            <a:spLocks noGrp="1"/>
          </p:cNvSpPr>
          <p:nvPr>
            <p:ph idx="1"/>
          </p:nvPr>
        </p:nvSpPr>
        <p:spPr/>
        <p:txBody>
          <a:bodyPr>
            <a:normAutofit fontScale="92500" lnSpcReduction="20000"/>
          </a:bodyPr>
          <a:lstStyle/>
          <a:p>
            <a:r>
              <a:rPr lang="en-ZA" b="1" dirty="0" smtClean="0"/>
              <a:t>Q. What do we need to notify where there is a data breach / security compromise?</a:t>
            </a:r>
          </a:p>
          <a:p>
            <a:r>
              <a:rPr lang="en-ZA" dirty="0" smtClean="0"/>
              <a:t>A. </a:t>
            </a:r>
            <a:r>
              <a:rPr lang="en-ZA" dirty="0"/>
              <a:t>(a) a description of the possible consequences of the </a:t>
            </a:r>
            <a:r>
              <a:rPr lang="en-ZA" dirty="0" smtClean="0"/>
              <a:t>security compromise</a:t>
            </a:r>
            <a:r>
              <a:rPr lang="en-ZA" dirty="0"/>
              <a:t>;</a:t>
            </a:r>
          </a:p>
          <a:p>
            <a:r>
              <a:rPr lang="en-ZA" dirty="0"/>
              <a:t>(b) a description of the measures that the responsible party intends </a:t>
            </a:r>
            <a:r>
              <a:rPr lang="en-ZA" dirty="0" smtClean="0"/>
              <a:t>to take </a:t>
            </a:r>
            <a:r>
              <a:rPr lang="en-ZA" dirty="0"/>
              <a:t>or has taken to address the security compromise;</a:t>
            </a:r>
          </a:p>
          <a:p>
            <a:r>
              <a:rPr lang="en-ZA" dirty="0"/>
              <a:t>(c) a recommendation with regard to the measures to be taken </a:t>
            </a:r>
            <a:r>
              <a:rPr lang="en-ZA" dirty="0" smtClean="0"/>
              <a:t>by the </a:t>
            </a:r>
            <a:r>
              <a:rPr lang="en-ZA" dirty="0"/>
              <a:t>data subject to mitigate the possible adverse effects of </a:t>
            </a:r>
            <a:r>
              <a:rPr lang="en-ZA" dirty="0" smtClean="0"/>
              <a:t>the security </a:t>
            </a:r>
            <a:r>
              <a:rPr lang="en-ZA" dirty="0"/>
              <a:t>compromise; and</a:t>
            </a:r>
          </a:p>
          <a:p>
            <a:r>
              <a:rPr lang="en-ZA" dirty="0"/>
              <a:t>(d) if known to the responsible party, the identity of the </a:t>
            </a:r>
            <a:r>
              <a:rPr lang="en-ZA" dirty="0" smtClean="0"/>
              <a:t>unauthorised person </a:t>
            </a:r>
            <a:r>
              <a:rPr lang="en-ZA" dirty="0"/>
              <a:t>who may have accessed or acquired the </a:t>
            </a:r>
            <a:r>
              <a:rPr lang="en-ZA" dirty="0" smtClean="0"/>
              <a:t>personal information</a:t>
            </a:r>
            <a:r>
              <a:rPr lang="en-ZA" dirty="0"/>
              <a:t>.</a:t>
            </a:r>
          </a:p>
        </p:txBody>
      </p:sp>
    </p:spTree>
    <p:extLst>
      <p:ext uri="{BB962C8B-B14F-4D97-AF65-F5344CB8AC3E}">
        <p14:creationId xmlns:p14="http://schemas.microsoft.com/office/powerpoint/2010/main" val="24267022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a:t>
            </a:r>
            <a:r>
              <a:rPr lang="en-ZA" dirty="0"/>
              <a:t>] IT </a:t>
            </a:r>
            <a:r>
              <a:rPr lang="en-ZA" dirty="0" smtClean="0"/>
              <a:t>security team </a:t>
            </a:r>
            <a:r>
              <a:rPr lang="en-ZA" dirty="0"/>
              <a:t> </a:t>
            </a:r>
            <a:r>
              <a:rPr lang="en-ZA" dirty="0" smtClean="0"/>
              <a:t>(V)</a:t>
            </a:r>
            <a:endParaRPr lang="en-ZA" dirty="0"/>
          </a:p>
        </p:txBody>
      </p:sp>
      <p:sp>
        <p:nvSpPr>
          <p:cNvPr id="8" name="Content Placeholder 7"/>
          <p:cNvSpPr>
            <a:spLocks noGrp="1"/>
          </p:cNvSpPr>
          <p:nvPr>
            <p:ph idx="1"/>
          </p:nvPr>
        </p:nvSpPr>
        <p:spPr/>
        <p:txBody>
          <a:bodyPr/>
          <a:lstStyle/>
          <a:p>
            <a:r>
              <a:rPr lang="en-ZA" b="1" dirty="0" smtClean="0"/>
              <a:t>Q. What is the impact on IT Security in terms of policies and procedures?</a:t>
            </a:r>
          </a:p>
          <a:p>
            <a:r>
              <a:rPr lang="en-ZA" dirty="0" smtClean="0"/>
              <a:t>A. Fines will be heavier where it is found by the Regulator:</a:t>
            </a:r>
          </a:p>
          <a:p>
            <a:pPr lvl="1"/>
            <a:r>
              <a:rPr lang="en-ZA" dirty="0"/>
              <a:t>the responsible party or a third party could </a:t>
            </a:r>
            <a:r>
              <a:rPr lang="en-ZA" dirty="0" smtClean="0"/>
              <a:t>have prevented </a:t>
            </a:r>
            <a:r>
              <a:rPr lang="en-ZA" dirty="0"/>
              <a:t>the contravention from occurring</a:t>
            </a:r>
            <a:endParaRPr lang="en-ZA" dirty="0" smtClean="0"/>
          </a:p>
          <a:p>
            <a:pPr lvl="1"/>
            <a:r>
              <a:rPr lang="en-ZA" dirty="0"/>
              <a:t>any failure to carry out a risk assessment or a failure to </a:t>
            </a:r>
            <a:r>
              <a:rPr lang="en-ZA" dirty="0" smtClean="0"/>
              <a:t>operate good </a:t>
            </a:r>
            <a:r>
              <a:rPr lang="en-ZA" dirty="0"/>
              <a:t>policies, procedures and practices to protect </a:t>
            </a:r>
            <a:r>
              <a:rPr lang="en-ZA" dirty="0" smtClean="0"/>
              <a:t>personal information</a:t>
            </a:r>
            <a:endParaRPr lang="en-ZA" dirty="0"/>
          </a:p>
        </p:txBody>
      </p:sp>
    </p:spTree>
    <p:extLst>
      <p:ext uri="{BB962C8B-B14F-4D97-AF65-F5344CB8AC3E}">
        <p14:creationId xmlns:p14="http://schemas.microsoft.com/office/powerpoint/2010/main" val="12409459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a:t>
            </a:r>
            <a:r>
              <a:rPr lang="en-ZA" dirty="0"/>
              <a:t>] IT </a:t>
            </a:r>
            <a:r>
              <a:rPr lang="en-ZA" dirty="0" smtClean="0"/>
              <a:t>security team </a:t>
            </a:r>
            <a:r>
              <a:rPr lang="en-ZA" dirty="0"/>
              <a:t> </a:t>
            </a:r>
            <a:r>
              <a:rPr lang="en-ZA" dirty="0" smtClean="0"/>
              <a:t>(VI</a:t>
            </a:r>
            <a:r>
              <a:rPr lang="en-ZA" dirty="0"/>
              <a:t>)</a:t>
            </a:r>
          </a:p>
        </p:txBody>
      </p:sp>
      <p:sp>
        <p:nvSpPr>
          <p:cNvPr id="8" name="Content Placeholder 7"/>
          <p:cNvSpPr>
            <a:spLocks noGrp="1"/>
          </p:cNvSpPr>
          <p:nvPr>
            <p:ph idx="1"/>
          </p:nvPr>
        </p:nvSpPr>
        <p:spPr/>
        <p:txBody>
          <a:bodyPr>
            <a:normAutofit fontScale="85000" lnSpcReduction="20000"/>
          </a:bodyPr>
          <a:lstStyle/>
          <a:p>
            <a:r>
              <a:rPr lang="en-ZA" b="1" dirty="0" smtClean="0"/>
              <a:t>Q. Do we need to implement encryption at the device level and file level?</a:t>
            </a:r>
          </a:p>
          <a:p>
            <a:r>
              <a:rPr lang="en-ZA" dirty="0" smtClean="0"/>
              <a:t>A. The term encryption like other technical terms is not used in POPIA. Measures need to be reasonable and appropriate and therefore can include encryption depending on the level of risk probability and impact</a:t>
            </a:r>
          </a:p>
          <a:p>
            <a:r>
              <a:rPr lang="en-ZA" b="1" dirty="0" smtClean="0"/>
              <a:t>Q. What’s the best way to conduct an IT security risk assessment?</a:t>
            </a:r>
          </a:p>
          <a:p>
            <a:r>
              <a:rPr lang="en-ZA" dirty="0" smtClean="0"/>
              <a:t>A. Risk assessments should be addressed as part of the </a:t>
            </a:r>
            <a:r>
              <a:rPr lang="en-ZA" dirty="0" smtClean="0"/>
              <a:t>[org name] </a:t>
            </a:r>
            <a:r>
              <a:rPr lang="en-ZA" dirty="0" smtClean="0"/>
              <a:t>privacy framework. You must “have </a:t>
            </a:r>
            <a:r>
              <a:rPr lang="en-ZA" dirty="0"/>
              <a:t>due regard to generally </a:t>
            </a:r>
            <a:r>
              <a:rPr lang="en-ZA" dirty="0" smtClean="0"/>
              <a:t>accepted information </a:t>
            </a:r>
            <a:r>
              <a:rPr lang="en-ZA" dirty="0"/>
              <a:t>security practices and procedures which may apply to </a:t>
            </a:r>
            <a:r>
              <a:rPr lang="en-ZA" dirty="0" smtClean="0"/>
              <a:t>it generally </a:t>
            </a:r>
            <a:r>
              <a:rPr lang="en-ZA" dirty="0"/>
              <a:t>or be required in terms of specific industry or </a:t>
            </a:r>
            <a:r>
              <a:rPr lang="en-ZA" dirty="0" smtClean="0"/>
              <a:t>professional rules </a:t>
            </a:r>
            <a:r>
              <a:rPr lang="en-ZA" dirty="0"/>
              <a:t>and regulations.</a:t>
            </a:r>
            <a:endParaRPr lang="en-ZA" dirty="0" smtClean="0"/>
          </a:p>
          <a:p>
            <a:endParaRPr lang="en-ZA" dirty="0"/>
          </a:p>
        </p:txBody>
      </p:sp>
    </p:spTree>
    <p:extLst>
      <p:ext uri="{BB962C8B-B14F-4D97-AF65-F5344CB8AC3E}">
        <p14:creationId xmlns:p14="http://schemas.microsoft.com/office/powerpoint/2010/main" val="57413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procurement team (</a:t>
            </a:r>
            <a:r>
              <a:rPr lang="en-ZA" dirty="0"/>
              <a:t>I)</a:t>
            </a:r>
          </a:p>
        </p:txBody>
      </p:sp>
      <p:sp>
        <p:nvSpPr>
          <p:cNvPr id="8" name="Content Placeholder 7"/>
          <p:cNvSpPr>
            <a:spLocks noGrp="1"/>
          </p:cNvSpPr>
          <p:nvPr>
            <p:ph idx="1"/>
          </p:nvPr>
        </p:nvSpPr>
        <p:spPr/>
        <p:txBody>
          <a:bodyPr>
            <a:normAutofit fontScale="85000" lnSpcReduction="10000"/>
          </a:bodyPr>
          <a:lstStyle/>
          <a:p>
            <a:r>
              <a:rPr lang="en-ZA" b="1" dirty="0" smtClean="0"/>
              <a:t>Q. What does POPIA say about procurement activities?</a:t>
            </a:r>
          </a:p>
          <a:p>
            <a:r>
              <a:rPr lang="en-ZA" dirty="0" smtClean="0"/>
              <a:t>A. POPIA defines an Operator as “</a:t>
            </a:r>
            <a:r>
              <a:rPr lang="en-ZA" dirty="0"/>
              <a:t>means a person who processes personal information for </a:t>
            </a:r>
            <a:r>
              <a:rPr lang="en-ZA" dirty="0" smtClean="0"/>
              <a:t>a responsible </a:t>
            </a:r>
            <a:r>
              <a:rPr lang="en-ZA" dirty="0"/>
              <a:t>party in terms of a contract or mandate, without </a:t>
            </a:r>
            <a:r>
              <a:rPr lang="en-ZA" dirty="0" smtClean="0"/>
              <a:t>coming under </a:t>
            </a:r>
            <a:r>
              <a:rPr lang="en-ZA" dirty="0"/>
              <a:t>the direct authority of that </a:t>
            </a:r>
            <a:r>
              <a:rPr lang="en-ZA" dirty="0" smtClean="0"/>
              <a:t>party”; the terms service provider, supplier and vendor are not used in POPIA</a:t>
            </a:r>
          </a:p>
          <a:p>
            <a:r>
              <a:rPr lang="en-ZA" b="1" dirty="0" smtClean="0"/>
              <a:t>Q. What difference does POPIA make as to how we appoint product or service providers?</a:t>
            </a:r>
          </a:p>
          <a:p>
            <a:r>
              <a:rPr lang="en-ZA" dirty="0" smtClean="0"/>
              <a:t>A. POPIA covers “juristic entities” or legal entities such as companies and CCs in the same way as living individuals; so all suppliers need to be treated as data subjects</a:t>
            </a:r>
          </a:p>
          <a:p>
            <a:endParaRPr lang="en-ZA" dirty="0"/>
          </a:p>
        </p:txBody>
      </p:sp>
    </p:spTree>
    <p:extLst>
      <p:ext uri="{BB962C8B-B14F-4D97-AF65-F5344CB8AC3E}">
        <p14:creationId xmlns:p14="http://schemas.microsoft.com/office/powerpoint/2010/main" val="32169722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procurement team</a:t>
            </a:r>
            <a:r>
              <a:rPr lang="en-ZA" dirty="0"/>
              <a:t> (</a:t>
            </a:r>
            <a:r>
              <a:rPr lang="en-ZA" dirty="0" smtClean="0"/>
              <a:t>II)</a:t>
            </a:r>
            <a:endParaRPr lang="en-ZA" dirty="0"/>
          </a:p>
        </p:txBody>
      </p:sp>
      <p:sp>
        <p:nvSpPr>
          <p:cNvPr id="8" name="Content Placeholder 7"/>
          <p:cNvSpPr>
            <a:spLocks noGrp="1"/>
          </p:cNvSpPr>
          <p:nvPr>
            <p:ph idx="1"/>
          </p:nvPr>
        </p:nvSpPr>
        <p:spPr/>
        <p:txBody>
          <a:bodyPr>
            <a:normAutofit fontScale="85000" lnSpcReduction="10000"/>
          </a:bodyPr>
          <a:lstStyle/>
          <a:p>
            <a:r>
              <a:rPr lang="en-ZA" b="1" dirty="0" smtClean="0"/>
              <a:t>Q. How should we appoint and manage Operators as defined in POPIA?</a:t>
            </a:r>
          </a:p>
          <a:p>
            <a:r>
              <a:rPr lang="en-ZA" dirty="0" smtClean="0"/>
              <a:t>A. This is a three-step process:</a:t>
            </a:r>
          </a:p>
          <a:p>
            <a:pPr lvl="1"/>
            <a:r>
              <a:rPr lang="en-ZA" dirty="0" smtClean="0"/>
              <a:t>First, assess whether the prospective Operator represents an acceptable risk to </a:t>
            </a:r>
            <a:r>
              <a:rPr lang="en-ZA" dirty="0" smtClean="0"/>
              <a:t>[org name] </a:t>
            </a:r>
            <a:r>
              <a:rPr lang="en-ZA" dirty="0" smtClean="0"/>
              <a:t>as part of your overall risk assessment; this can be established through a screening process – talk to the </a:t>
            </a:r>
            <a:r>
              <a:rPr lang="en-ZA" dirty="0" smtClean="0"/>
              <a:t>[org name] </a:t>
            </a:r>
            <a:r>
              <a:rPr lang="en-ZA" dirty="0" smtClean="0"/>
              <a:t>Information Officer about this</a:t>
            </a:r>
          </a:p>
          <a:p>
            <a:pPr lvl="1"/>
            <a:r>
              <a:rPr lang="en-ZA" dirty="0"/>
              <a:t>Second, implement an appropriate written contract in terms of section 21 of POPIA: “(1) A responsible party must, in terms of a written contract </a:t>
            </a:r>
            <a:r>
              <a:rPr lang="en-ZA" dirty="0" smtClean="0"/>
              <a:t>between the </a:t>
            </a:r>
            <a:r>
              <a:rPr lang="en-ZA" dirty="0"/>
              <a:t>responsible party and the operator, ensure that the operator </a:t>
            </a:r>
            <a:r>
              <a:rPr lang="en-ZA" dirty="0" smtClean="0"/>
              <a:t>which processes </a:t>
            </a:r>
            <a:r>
              <a:rPr lang="en-ZA" dirty="0"/>
              <a:t>personal information for the responsible party </a:t>
            </a:r>
            <a:r>
              <a:rPr lang="en-ZA" dirty="0" smtClean="0"/>
              <a:t>establishes and </a:t>
            </a:r>
            <a:r>
              <a:rPr lang="en-ZA" dirty="0"/>
              <a:t>maintains the security measures referred to in section 19</a:t>
            </a:r>
            <a:r>
              <a:rPr lang="en-ZA" dirty="0" smtClean="0"/>
              <a:t>.”</a:t>
            </a:r>
          </a:p>
          <a:p>
            <a:pPr lvl="1"/>
            <a:r>
              <a:rPr lang="en-ZA" dirty="0" smtClean="0"/>
              <a:t>Third, as part of your overall risk management monitor Operator performance in terms of the contract</a:t>
            </a:r>
            <a:endParaRPr lang="en-ZA" dirty="0"/>
          </a:p>
        </p:txBody>
      </p:sp>
    </p:spTree>
    <p:extLst>
      <p:ext uri="{BB962C8B-B14F-4D97-AF65-F5344CB8AC3E}">
        <p14:creationId xmlns:p14="http://schemas.microsoft.com/office/powerpoint/2010/main" val="1865709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procurement team (III</a:t>
            </a:r>
            <a:r>
              <a:rPr lang="en-ZA" dirty="0"/>
              <a:t>)</a:t>
            </a:r>
          </a:p>
        </p:txBody>
      </p:sp>
      <p:sp>
        <p:nvSpPr>
          <p:cNvPr id="8" name="Content Placeholder 7"/>
          <p:cNvSpPr>
            <a:spLocks noGrp="1"/>
          </p:cNvSpPr>
          <p:nvPr>
            <p:ph idx="1"/>
          </p:nvPr>
        </p:nvSpPr>
        <p:spPr/>
        <p:txBody>
          <a:bodyPr/>
          <a:lstStyle/>
          <a:p>
            <a:r>
              <a:rPr lang="en-ZA" b="1" dirty="0" smtClean="0"/>
              <a:t>Q. What must Operators do about a data breach / security compromise they identify?</a:t>
            </a:r>
          </a:p>
          <a:p>
            <a:r>
              <a:rPr lang="en-ZA" dirty="0" smtClean="0"/>
              <a:t>A. In terms of section 21 “</a:t>
            </a:r>
            <a:r>
              <a:rPr lang="en-ZA" dirty="0"/>
              <a:t>The operator must notify the responsible party immediately </a:t>
            </a:r>
            <a:r>
              <a:rPr lang="en-ZA" dirty="0" smtClean="0"/>
              <a:t>where there </a:t>
            </a:r>
            <a:r>
              <a:rPr lang="en-ZA" dirty="0"/>
              <a:t>are reasonable grounds to believe that the personal </a:t>
            </a:r>
            <a:r>
              <a:rPr lang="en-ZA" dirty="0" smtClean="0"/>
              <a:t>information of </a:t>
            </a:r>
            <a:r>
              <a:rPr lang="en-ZA" dirty="0"/>
              <a:t>a data subject has been accessed or acquired by any </a:t>
            </a:r>
            <a:r>
              <a:rPr lang="en-ZA" dirty="0" smtClean="0"/>
              <a:t>unauthorised person.</a:t>
            </a:r>
          </a:p>
          <a:p>
            <a:endParaRPr lang="en-ZA" dirty="0"/>
          </a:p>
        </p:txBody>
      </p:sp>
    </p:spTree>
    <p:extLst>
      <p:ext uri="{BB962C8B-B14F-4D97-AF65-F5344CB8AC3E}">
        <p14:creationId xmlns:p14="http://schemas.microsoft.com/office/powerpoint/2010/main" val="30409381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procurement team</a:t>
            </a:r>
            <a:r>
              <a:rPr lang="en-ZA" dirty="0"/>
              <a:t> (</a:t>
            </a:r>
            <a:r>
              <a:rPr lang="en-ZA" dirty="0" smtClean="0"/>
              <a:t>IV)</a:t>
            </a:r>
            <a:endParaRPr lang="en-ZA" dirty="0"/>
          </a:p>
        </p:txBody>
      </p:sp>
      <p:sp>
        <p:nvSpPr>
          <p:cNvPr id="8" name="Content Placeholder 7"/>
          <p:cNvSpPr>
            <a:spLocks noGrp="1"/>
          </p:cNvSpPr>
          <p:nvPr>
            <p:ph idx="1"/>
          </p:nvPr>
        </p:nvSpPr>
        <p:spPr/>
        <p:txBody>
          <a:bodyPr/>
          <a:lstStyle/>
          <a:p>
            <a:r>
              <a:rPr lang="en-ZA" b="1" dirty="0" smtClean="0"/>
              <a:t>Q. Who needs to train the Operator staff about POPIA compliance</a:t>
            </a:r>
          </a:p>
          <a:p>
            <a:r>
              <a:rPr lang="en-ZA" dirty="0" smtClean="0"/>
              <a:t>A. It is the responsibility of the Operator to implement appropriate policies, process and procedures to ensure they meet their contractual commitments to </a:t>
            </a:r>
            <a:r>
              <a:rPr lang="en-ZA" dirty="0" smtClean="0"/>
              <a:t>[org name] </a:t>
            </a:r>
            <a:r>
              <a:rPr lang="en-ZA" dirty="0" smtClean="0"/>
              <a:t>as and Operator; this includes staff training</a:t>
            </a:r>
          </a:p>
          <a:p>
            <a:r>
              <a:rPr lang="en-ZA" dirty="0" smtClean="0"/>
              <a:t>A. </a:t>
            </a:r>
            <a:r>
              <a:rPr lang="en-ZA" dirty="0" smtClean="0"/>
              <a:t>[org name] </a:t>
            </a:r>
            <a:r>
              <a:rPr lang="en-ZA" dirty="0" smtClean="0"/>
              <a:t>may offer to train Operator staff as part of a BBBEE Supplier or Enterprise development initiative </a:t>
            </a:r>
            <a:endParaRPr lang="en-ZA" dirty="0"/>
          </a:p>
        </p:txBody>
      </p:sp>
    </p:spTree>
    <p:extLst>
      <p:ext uri="{BB962C8B-B14F-4D97-AF65-F5344CB8AC3E}">
        <p14:creationId xmlns:p14="http://schemas.microsoft.com/office/powerpoint/2010/main" val="36173170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procurement team</a:t>
            </a:r>
            <a:r>
              <a:rPr lang="en-ZA" dirty="0"/>
              <a:t> </a:t>
            </a:r>
            <a:r>
              <a:rPr lang="en-ZA" dirty="0" smtClean="0"/>
              <a:t>(V)</a:t>
            </a:r>
            <a:endParaRPr lang="en-ZA" dirty="0"/>
          </a:p>
        </p:txBody>
      </p:sp>
      <p:sp>
        <p:nvSpPr>
          <p:cNvPr id="8" name="Content Placeholder 7"/>
          <p:cNvSpPr>
            <a:spLocks noGrp="1"/>
          </p:cNvSpPr>
          <p:nvPr>
            <p:ph idx="1"/>
          </p:nvPr>
        </p:nvSpPr>
        <p:spPr/>
        <p:txBody>
          <a:bodyPr/>
          <a:lstStyle/>
          <a:p>
            <a:r>
              <a:rPr lang="en-ZA" b="1" dirty="0" smtClean="0"/>
              <a:t>Q. What about non-Operator suppliers? Do we need to treat them differently?</a:t>
            </a:r>
          </a:p>
          <a:p>
            <a:r>
              <a:rPr lang="en-ZA" dirty="0" smtClean="0"/>
              <a:t>A. Non-operator suppliers still need to be treated as data subjects in terms of POPIA</a:t>
            </a:r>
          </a:p>
          <a:p>
            <a:r>
              <a:rPr lang="en-ZA" dirty="0" smtClean="0"/>
              <a:t>A. This means contracts need to refer to </a:t>
            </a:r>
          </a:p>
          <a:p>
            <a:pPr lvl="1"/>
            <a:r>
              <a:rPr lang="en-ZA" dirty="0" smtClean="0"/>
              <a:t>Purpose of processing their personal data</a:t>
            </a:r>
          </a:p>
          <a:p>
            <a:pPr lvl="1"/>
            <a:r>
              <a:rPr lang="en-ZA" dirty="0" smtClean="0"/>
              <a:t>Explain where to find relevant privacy notice</a:t>
            </a:r>
          </a:p>
          <a:p>
            <a:pPr lvl="1"/>
            <a:r>
              <a:rPr lang="en-ZA" dirty="0" smtClean="0"/>
              <a:t>Explain their rights in terms of PAIA if not in the privacy notice</a:t>
            </a:r>
          </a:p>
          <a:p>
            <a:endParaRPr lang="en-ZA" dirty="0"/>
          </a:p>
        </p:txBody>
      </p:sp>
    </p:spTree>
    <p:extLst>
      <p:ext uri="{BB962C8B-B14F-4D97-AF65-F5344CB8AC3E}">
        <p14:creationId xmlns:p14="http://schemas.microsoft.com/office/powerpoint/2010/main" val="882495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procurement team (VI</a:t>
            </a:r>
            <a:r>
              <a:rPr lang="en-ZA" dirty="0"/>
              <a:t>)</a:t>
            </a:r>
          </a:p>
        </p:txBody>
      </p:sp>
      <p:sp>
        <p:nvSpPr>
          <p:cNvPr id="8" name="Content Placeholder 7"/>
          <p:cNvSpPr>
            <a:spLocks noGrp="1"/>
          </p:cNvSpPr>
          <p:nvPr>
            <p:ph idx="1"/>
          </p:nvPr>
        </p:nvSpPr>
        <p:spPr/>
        <p:txBody>
          <a:bodyPr/>
          <a:lstStyle/>
          <a:p>
            <a:r>
              <a:rPr lang="en-ZA" b="1" dirty="0" smtClean="0"/>
              <a:t>Q. What about record keeping for the procurement team?</a:t>
            </a:r>
          </a:p>
          <a:p>
            <a:r>
              <a:rPr lang="en-ZA" dirty="0" smtClean="0"/>
              <a:t>A. Procurement team records need to comply with record retention and destruction rules as laid down in the </a:t>
            </a:r>
            <a:r>
              <a:rPr lang="en-ZA" dirty="0" smtClean="0"/>
              <a:t>[org name] </a:t>
            </a:r>
            <a:r>
              <a:rPr lang="en-ZA" dirty="0" smtClean="0"/>
              <a:t>POPIA compliance policy</a:t>
            </a:r>
            <a:endParaRPr lang="en-ZA" dirty="0"/>
          </a:p>
        </p:txBody>
      </p:sp>
    </p:spTree>
    <p:extLst>
      <p:ext uri="{BB962C8B-B14F-4D97-AF65-F5344CB8AC3E}">
        <p14:creationId xmlns:p14="http://schemas.microsoft.com/office/powerpoint/2010/main" val="38431361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marketing team (I)</a:t>
            </a:r>
            <a:endParaRPr lang="en-ZA" dirty="0"/>
          </a:p>
        </p:txBody>
      </p:sp>
      <p:sp>
        <p:nvSpPr>
          <p:cNvPr id="8" name="Content Placeholder 7"/>
          <p:cNvSpPr>
            <a:spLocks noGrp="1"/>
          </p:cNvSpPr>
          <p:nvPr>
            <p:ph idx="1"/>
          </p:nvPr>
        </p:nvSpPr>
        <p:spPr/>
        <p:txBody>
          <a:bodyPr>
            <a:normAutofit fontScale="92500"/>
          </a:bodyPr>
          <a:lstStyle/>
          <a:p>
            <a:r>
              <a:rPr lang="en-ZA" b="1" dirty="0" smtClean="0"/>
              <a:t>Q. What is the scope of POPIA in terms of marketing activities?</a:t>
            </a:r>
          </a:p>
          <a:p>
            <a:r>
              <a:rPr lang="en-ZA" dirty="0" smtClean="0"/>
              <a:t>A. POPIA addresses marketing using marketing by any means, not just electronic as stated in the POPIA definitions Chapter 1:</a:t>
            </a:r>
          </a:p>
          <a:p>
            <a:pPr lvl="1"/>
            <a:r>
              <a:rPr lang="en-ZA" dirty="0"/>
              <a:t>‘‘direct marketing’’ means to approach a data subject, either in person </a:t>
            </a:r>
            <a:r>
              <a:rPr lang="en-ZA" dirty="0" smtClean="0"/>
              <a:t>or by </a:t>
            </a:r>
            <a:r>
              <a:rPr lang="en-ZA" dirty="0"/>
              <a:t>mail or electronic communication, for the direct or indirect </a:t>
            </a:r>
            <a:r>
              <a:rPr lang="en-ZA" dirty="0" smtClean="0"/>
              <a:t>purpose of</a:t>
            </a:r>
            <a:r>
              <a:rPr lang="en-ZA" dirty="0"/>
              <a:t>—</a:t>
            </a:r>
          </a:p>
          <a:p>
            <a:pPr lvl="1"/>
            <a:r>
              <a:rPr lang="en-ZA" dirty="0"/>
              <a:t>(a) promoting or offering to supply, in the ordinary course of business</a:t>
            </a:r>
            <a:r>
              <a:rPr lang="en-ZA" dirty="0" smtClean="0"/>
              <a:t>, any </a:t>
            </a:r>
            <a:r>
              <a:rPr lang="en-ZA" dirty="0"/>
              <a:t>goods 30 or services to the data subject; or</a:t>
            </a:r>
          </a:p>
          <a:p>
            <a:pPr lvl="1"/>
            <a:r>
              <a:rPr lang="en-ZA" dirty="0"/>
              <a:t>(b) requesting the data subject to make a donation of any kind for </a:t>
            </a:r>
            <a:r>
              <a:rPr lang="en-ZA" dirty="0" smtClean="0"/>
              <a:t>any reason</a:t>
            </a:r>
            <a:r>
              <a:rPr lang="en-ZA" dirty="0"/>
              <a:t>;</a:t>
            </a:r>
            <a:endParaRPr lang="en-ZA" dirty="0" smtClean="0"/>
          </a:p>
          <a:p>
            <a:endParaRPr lang="en-ZA" dirty="0"/>
          </a:p>
        </p:txBody>
      </p:sp>
    </p:spTree>
    <p:extLst>
      <p:ext uri="{BB962C8B-B14F-4D97-AF65-F5344CB8AC3E}">
        <p14:creationId xmlns:p14="http://schemas.microsoft.com/office/powerpoint/2010/main" val="7298167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legal team </a:t>
            </a:r>
            <a:r>
              <a:rPr lang="en-ZA" dirty="0"/>
              <a:t>(I)</a:t>
            </a:r>
          </a:p>
        </p:txBody>
      </p:sp>
      <p:sp>
        <p:nvSpPr>
          <p:cNvPr id="8" name="Content Placeholder 7"/>
          <p:cNvSpPr>
            <a:spLocks noGrp="1"/>
          </p:cNvSpPr>
          <p:nvPr>
            <p:ph idx="1"/>
          </p:nvPr>
        </p:nvSpPr>
        <p:spPr/>
        <p:txBody>
          <a:bodyPr/>
          <a:lstStyle/>
          <a:p>
            <a:r>
              <a:rPr lang="en-ZA" b="1" dirty="0" smtClean="0"/>
              <a:t>Q. What are the legal implications of non-compliance with POPIA?</a:t>
            </a:r>
          </a:p>
          <a:p>
            <a:r>
              <a:rPr lang="en-ZA" dirty="0" smtClean="0"/>
              <a:t>A. </a:t>
            </a:r>
            <a:r>
              <a:rPr lang="en-ZA" dirty="0"/>
              <a:t>POPIA </a:t>
            </a:r>
            <a:r>
              <a:rPr lang="en-ZA" dirty="0" smtClean="0"/>
              <a:t>chapter 11 covers offences, penalties and administrative fines.</a:t>
            </a:r>
          </a:p>
          <a:p>
            <a:r>
              <a:rPr lang="en-ZA" dirty="0" smtClean="0"/>
              <a:t>A. Penalties can include up to R10,000,000.00 fine for any single offence</a:t>
            </a:r>
          </a:p>
          <a:p>
            <a:r>
              <a:rPr lang="en-ZA" dirty="0" smtClean="0"/>
              <a:t>A. A range of offences is defined where imprisonment of up to 12 months or up to 10 years may be imposed depending on the nature of the offence</a:t>
            </a:r>
            <a:endParaRPr lang="en-ZA" dirty="0"/>
          </a:p>
        </p:txBody>
      </p:sp>
    </p:spTree>
    <p:extLst>
      <p:ext uri="{BB962C8B-B14F-4D97-AF65-F5344CB8AC3E}">
        <p14:creationId xmlns:p14="http://schemas.microsoft.com/office/powerpoint/2010/main" val="5692067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legal team</a:t>
            </a:r>
            <a:r>
              <a:rPr lang="en-ZA" dirty="0"/>
              <a:t> (</a:t>
            </a:r>
            <a:r>
              <a:rPr lang="en-ZA" dirty="0" smtClean="0"/>
              <a:t>II)</a:t>
            </a:r>
            <a:endParaRPr lang="en-ZA" dirty="0"/>
          </a:p>
        </p:txBody>
      </p:sp>
      <p:sp>
        <p:nvSpPr>
          <p:cNvPr id="8" name="Content Placeholder 7"/>
          <p:cNvSpPr>
            <a:spLocks noGrp="1"/>
          </p:cNvSpPr>
          <p:nvPr>
            <p:ph idx="1"/>
          </p:nvPr>
        </p:nvSpPr>
        <p:spPr/>
        <p:txBody>
          <a:bodyPr>
            <a:normAutofit lnSpcReduction="10000"/>
          </a:bodyPr>
          <a:lstStyle/>
          <a:p>
            <a:r>
              <a:rPr lang="en-ZA" b="1" dirty="0" smtClean="0"/>
              <a:t>Q. What are the lawful bases for processing of personal data in POPIA?</a:t>
            </a:r>
          </a:p>
          <a:p>
            <a:r>
              <a:rPr lang="en-ZA" dirty="0" smtClean="0"/>
              <a:t>A. There are multiple aspects to lawful processing defined under Condition 2 Processing Limitation. POPIA Section </a:t>
            </a:r>
            <a:r>
              <a:rPr lang="en-ZA" b="1" dirty="0" smtClean="0"/>
              <a:t>11</a:t>
            </a:r>
            <a:r>
              <a:rPr lang="en-ZA" dirty="0"/>
              <a:t>. (1) </a:t>
            </a:r>
            <a:r>
              <a:rPr lang="en-ZA" dirty="0" smtClean="0"/>
              <a:t>states “Personal </a:t>
            </a:r>
            <a:r>
              <a:rPr lang="en-ZA" dirty="0"/>
              <a:t>information may only be processed </a:t>
            </a:r>
            <a:r>
              <a:rPr lang="en-ZA" dirty="0" smtClean="0"/>
              <a:t>if any one of six criteria for processing is met:</a:t>
            </a:r>
          </a:p>
          <a:p>
            <a:pPr lvl="1"/>
            <a:r>
              <a:rPr lang="en-ZA" dirty="0"/>
              <a:t>(a) the data subject or a competent person where the data subject is a child consents to the processing</a:t>
            </a:r>
            <a:r>
              <a:rPr lang="en-ZA" dirty="0" smtClean="0"/>
              <a:t>;</a:t>
            </a:r>
          </a:p>
          <a:p>
            <a:pPr lvl="1"/>
            <a:r>
              <a:rPr lang="en-ZA" dirty="0"/>
              <a:t>(b) processing is necessary to carry out actions for the conclusion or performance of a contract to which the data subject is party</a:t>
            </a:r>
            <a:r>
              <a:rPr lang="en-ZA" dirty="0" smtClean="0"/>
              <a:t>;” (see next slide for more)</a:t>
            </a:r>
            <a:endParaRPr lang="en-ZA" dirty="0"/>
          </a:p>
        </p:txBody>
      </p:sp>
    </p:spTree>
    <p:extLst>
      <p:ext uri="{BB962C8B-B14F-4D97-AF65-F5344CB8AC3E}">
        <p14:creationId xmlns:p14="http://schemas.microsoft.com/office/powerpoint/2010/main" val="13320873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legal team</a:t>
            </a:r>
            <a:r>
              <a:rPr lang="en-ZA" dirty="0"/>
              <a:t> (</a:t>
            </a:r>
            <a:r>
              <a:rPr lang="en-ZA" dirty="0" smtClean="0"/>
              <a:t>III)</a:t>
            </a:r>
            <a:endParaRPr lang="en-ZA" dirty="0"/>
          </a:p>
        </p:txBody>
      </p:sp>
      <p:sp>
        <p:nvSpPr>
          <p:cNvPr id="8" name="Content Placeholder 7"/>
          <p:cNvSpPr>
            <a:spLocks noGrp="1"/>
          </p:cNvSpPr>
          <p:nvPr>
            <p:ph idx="1"/>
          </p:nvPr>
        </p:nvSpPr>
        <p:spPr/>
        <p:txBody>
          <a:bodyPr>
            <a:normAutofit fontScale="77500" lnSpcReduction="20000"/>
          </a:bodyPr>
          <a:lstStyle/>
          <a:p>
            <a:r>
              <a:rPr lang="en-ZA" b="1" dirty="0"/>
              <a:t>Q. What are the lawful bases for processing of personal data in POPIA</a:t>
            </a:r>
            <a:r>
              <a:rPr lang="en-ZA" b="1" dirty="0" smtClean="0"/>
              <a:t>? (continued)</a:t>
            </a:r>
          </a:p>
          <a:p>
            <a:r>
              <a:rPr lang="en-ZA" b="1" dirty="0" smtClean="0"/>
              <a:t>A. </a:t>
            </a:r>
            <a:r>
              <a:rPr lang="en-ZA" dirty="0"/>
              <a:t>POPIA Section </a:t>
            </a:r>
            <a:r>
              <a:rPr lang="en-ZA" b="1" dirty="0"/>
              <a:t>11</a:t>
            </a:r>
            <a:r>
              <a:rPr lang="en-ZA" dirty="0"/>
              <a:t>. (1) Personal information may only be processed if any one of six criteria for processing is </a:t>
            </a:r>
            <a:r>
              <a:rPr lang="en-ZA" dirty="0" smtClean="0"/>
              <a:t>met (continued):</a:t>
            </a:r>
            <a:endParaRPr lang="en-ZA" dirty="0"/>
          </a:p>
          <a:p>
            <a:pPr lvl="1"/>
            <a:r>
              <a:rPr lang="en-ZA" dirty="0" smtClean="0"/>
              <a:t>(</a:t>
            </a:r>
            <a:r>
              <a:rPr lang="en-ZA" dirty="0"/>
              <a:t>c) processing complies with an obligation imposed by law on </a:t>
            </a:r>
            <a:r>
              <a:rPr lang="en-ZA" dirty="0" smtClean="0"/>
              <a:t>the responsible </a:t>
            </a:r>
            <a:r>
              <a:rPr lang="en-ZA" dirty="0"/>
              <a:t>party;</a:t>
            </a:r>
          </a:p>
          <a:p>
            <a:pPr lvl="1"/>
            <a:r>
              <a:rPr lang="en-ZA" dirty="0"/>
              <a:t>(d) processing protects a legitimate interest of the data subject;</a:t>
            </a:r>
          </a:p>
          <a:p>
            <a:pPr lvl="1"/>
            <a:r>
              <a:rPr lang="en-ZA" dirty="0"/>
              <a:t>(e) processing is necessary for the proper performance of a </a:t>
            </a:r>
            <a:r>
              <a:rPr lang="en-ZA" dirty="0" smtClean="0"/>
              <a:t>public law </a:t>
            </a:r>
            <a:r>
              <a:rPr lang="en-ZA" dirty="0"/>
              <a:t>duty by a public body; or</a:t>
            </a:r>
          </a:p>
          <a:p>
            <a:pPr lvl="1"/>
            <a:r>
              <a:rPr lang="en-ZA" dirty="0"/>
              <a:t>(f) processing is necessary for pursuing the legitimate </a:t>
            </a:r>
            <a:r>
              <a:rPr lang="en-ZA" dirty="0" smtClean="0"/>
              <a:t>interests of </a:t>
            </a:r>
            <a:r>
              <a:rPr lang="en-ZA" dirty="0"/>
              <a:t>the responsible party or of a third party to whom </a:t>
            </a:r>
            <a:r>
              <a:rPr lang="en-ZA" dirty="0" smtClean="0"/>
              <a:t>the information </a:t>
            </a:r>
            <a:r>
              <a:rPr lang="en-ZA" dirty="0"/>
              <a:t>is supplied</a:t>
            </a:r>
            <a:r>
              <a:rPr lang="en-ZA" dirty="0" smtClean="0"/>
              <a:t>.</a:t>
            </a:r>
          </a:p>
          <a:p>
            <a:r>
              <a:rPr lang="en-ZA" b="1" dirty="0" smtClean="0"/>
              <a:t>A. </a:t>
            </a:r>
            <a:r>
              <a:rPr lang="en-ZA" dirty="0" smtClean="0"/>
              <a:t>This means all processing of personal information by </a:t>
            </a:r>
            <a:r>
              <a:rPr lang="en-ZA" dirty="0" smtClean="0"/>
              <a:t>[org name] </a:t>
            </a:r>
            <a:r>
              <a:rPr lang="en-ZA" dirty="0" smtClean="0"/>
              <a:t>or its Operators must be defined under one of these six legal bases</a:t>
            </a:r>
            <a:endParaRPr lang="en-ZA" dirty="0"/>
          </a:p>
          <a:p>
            <a:endParaRPr lang="en-ZA" dirty="0"/>
          </a:p>
        </p:txBody>
      </p:sp>
    </p:spTree>
    <p:extLst>
      <p:ext uri="{BB962C8B-B14F-4D97-AF65-F5344CB8AC3E}">
        <p14:creationId xmlns:p14="http://schemas.microsoft.com/office/powerpoint/2010/main" val="29803363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legal team</a:t>
            </a:r>
            <a:r>
              <a:rPr lang="en-ZA" dirty="0"/>
              <a:t> </a:t>
            </a:r>
            <a:r>
              <a:rPr lang="en-ZA" dirty="0" smtClean="0"/>
              <a:t>(IV)</a:t>
            </a:r>
            <a:endParaRPr lang="en-ZA" dirty="0"/>
          </a:p>
        </p:txBody>
      </p:sp>
      <p:sp>
        <p:nvSpPr>
          <p:cNvPr id="8" name="Content Placeholder 7"/>
          <p:cNvSpPr>
            <a:spLocks noGrp="1"/>
          </p:cNvSpPr>
          <p:nvPr>
            <p:ph idx="1"/>
          </p:nvPr>
        </p:nvSpPr>
        <p:spPr/>
        <p:txBody>
          <a:bodyPr>
            <a:normAutofit lnSpcReduction="10000"/>
          </a:bodyPr>
          <a:lstStyle/>
          <a:p>
            <a:r>
              <a:rPr lang="en-ZA" b="1" dirty="0" smtClean="0"/>
              <a:t>Q. What contractual changes are required to comply with POPIA?</a:t>
            </a:r>
          </a:p>
          <a:p>
            <a:r>
              <a:rPr lang="en-ZA" dirty="0" smtClean="0"/>
              <a:t>A. POPIA has an impact on the contractual arrangements where personal information is processed for living individuals and juristic entities if their personal information is processed and the contract with the data subject is used as the basis for lawful processing. In practice, this means supplier, employee and customer contracts all need review to ensure POPIA compliance is addressed in the contract terms</a:t>
            </a:r>
            <a:endParaRPr lang="en-ZA" dirty="0"/>
          </a:p>
        </p:txBody>
      </p:sp>
    </p:spTree>
    <p:extLst>
      <p:ext uri="{BB962C8B-B14F-4D97-AF65-F5344CB8AC3E}">
        <p14:creationId xmlns:p14="http://schemas.microsoft.com/office/powerpoint/2010/main" val="40122755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legal team (V)</a:t>
            </a:r>
            <a:endParaRPr lang="en-ZA" dirty="0"/>
          </a:p>
        </p:txBody>
      </p:sp>
      <p:sp>
        <p:nvSpPr>
          <p:cNvPr id="8" name="Content Placeholder 7"/>
          <p:cNvSpPr>
            <a:spLocks noGrp="1"/>
          </p:cNvSpPr>
          <p:nvPr>
            <p:ph idx="1"/>
          </p:nvPr>
        </p:nvSpPr>
        <p:spPr/>
        <p:txBody>
          <a:bodyPr>
            <a:normAutofit fontScale="92500" lnSpcReduction="10000"/>
          </a:bodyPr>
          <a:lstStyle/>
          <a:p>
            <a:r>
              <a:rPr lang="en-ZA" b="1" dirty="0" smtClean="0"/>
              <a:t>Q. How can </a:t>
            </a:r>
            <a:r>
              <a:rPr lang="en-ZA" b="1" dirty="0" smtClean="0"/>
              <a:t>[org name] </a:t>
            </a:r>
            <a:r>
              <a:rPr lang="en-ZA" b="1" dirty="0" smtClean="0"/>
              <a:t>demonstrate legal compliance with POPIA</a:t>
            </a:r>
          </a:p>
          <a:p>
            <a:r>
              <a:rPr lang="en-ZA" dirty="0" smtClean="0"/>
              <a:t>A. There is no certification currently offered or planned by the Information Regulator SA to underwrite compliance; the strategy is the EU for GDPR is to certify business processes and procedures, not individuals or organisations.</a:t>
            </a:r>
          </a:p>
          <a:p>
            <a:r>
              <a:rPr lang="en-ZA" dirty="0" smtClean="0"/>
              <a:t>A. Evidence of mitigation of penalties is the closest to certification on compliance and is addressed in section 109 Administrative Fines:</a:t>
            </a:r>
          </a:p>
          <a:p>
            <a:pPr lvl="1"/>
            <a:r>
              <a:rPr lang="en-ZA" dirty="0"/>
              <a:t>(a) The nature of the personal information involved;</a:t>
            </a:r>
          </a:p>
          <a:p>
            <a:pPr lvl="1"/>
            <a:r>
              <a:rPr lang="en-ZA" dirty="0"/>
              <a:t>(b) the duration and extent of the contravention;</a:t>
            </a:r>
          </a:p>
        </p:txBody>
      </p:sp>
    </p:spTree>
    <p:extLst>
      <p:ext uri="{BB962C8B-B14F-4D97-AF65-F5344CB8AC3E}">
        <p14:creationId xmlns:p14="http://schemas.microsoft.com/office/powerpoint/2010/main" val="9546880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legal team (VI)</a:t>
            </a:r>
            <a:endParaRPr lang="en-ZA" dirty="0"/>
          </a:p>
        </p:txBody>
      </p:sp>
      <p:sp>
        <p:nvSpPr>
          <p:cNvPr id="8" name="Content Placeholder 7"/>
          <p:cNvSpPr>
            <a:spLocks noGrp="1"/>
          </p:cNvSpPr>
          <p:nvPr>
            <p:ph idx="1"/>
          </p:nvPr>
        </p:nvSpPr>
        <p:spPr/>
        <p:txBody>
          <a:bodyPr>
            <a:normAutofit fontScale="85000" lnSpcReduction="20000"/>
          </a:bodyPr>
          <a:lstStyle/>
          <a:p>
            <a:r>
              <a:rPr lang="en-ZA" b="1" dirty="0"/>
              <a:t>Q. How can </a:t>
            </a:r>
            <a:r>
              <a:rPr lang="en-ZA" b="1" dirty="0" smtClean="0"/>
              <a:t>[org name] </a:t>
            </a:r>
            <a:r>
              <a:rPr lang="en-ZA" b="1" dirty="0"/>
              <a:t>demonstrate legal compliance with </a:t>
            </a:r>
            <a:r>
              <a:rPr lang="en-ZA" b="1" dirty="0" smtClean="0"/>
              <a:t>POPIA?</a:t>
            </a:r>
          </a:p>
          <a:p>
            <a:r>
              <a:rPr lang="en-ZA" dirty="0"/>
              <a:t>A. Evidence of mitigation of penalties </a:t>
            </a:r>
            <a:r>
              <a:rPr lang="en-ZA" dirty="0" smtClean="0"/>
              <a:t>(continued):</a:t>
            </a:r>
          </a:p>
          <a:p>
            <a:pPr lvl="1"/>
            <a:r>
              <a:rPr lang="en-ZA" dirty="0"/>
              <a:t>(c) the number of data subjects affected or potentially affected by </a:t>
            </a:r>
            <a:r>
              <a:rPr lang="en-ZA" dirty="0" smtClean="0"/>
              <a:t>the contravention</a:t>
            </a:r>
            <a:r>
              <a:rPr lang="en-ZA" dirty="0"/>
              <a:t>;</a:t>
            </a:r>
          </a:p>
          <a:p>
            <a:pPr lvl="1"/>
            <a:r>
              <a:rPr lang="en-ZA" dirty="0"/>
              <a:t>(d) whether or not the contravention raises an issue of </a:t>
            </a:r>
            <a:r>
              <a:rPr lang="en-ZA" dirty="0" smtClean="0"/>
              <a:t>public importance</a:t>
            </a:r>
            <a:r>
              <a:rPr lang="en-ZA" dirty="0"/>
              <a:t>;</a:t>
            </a:r>
          </a:p>
          <a:p>
            <a:pPr lvl="1"/>
            <a:r>
              <a:rPr lang="en-ZA" dirty="0"/>
              <a:t>(e) the likelihood of substantial damage or distress, including injury </a:t>
            </a:r>
            <a:r>
              <a:rPr lang="en-ZA" dirty="0" smtClean="0"/>
              <a:t>to feelings </a:t>
            </a:r>
            <a:r>
              <a:rPr lang="en-ZA" dirty="0"/>
              <a:t>or anxiety suffered by data subjects;</a:t>
            </a:r>
          </a:p>
          <a:p>
            <a:pPr lvl="1"/>
            <a:r>
              <a:rPr lang="en-ZA" dirty="0"/>
              <a:t>(f) whether the responsible party or a third party could </a:t>
            </a:r>
            <a:r>
              <a:rPr lang="en-ZA" dirty="0" smtClean="0"/>
              <a:t>have prevented </a:t>
            </a:r>
            <a:r>
              <a:rPr lang="en-ZA" dirty="0"/>
              <a:t>the contravention from occurring;</a:t>
            </a:r>
          </a:p>
          <a:p>
            <a:pPr lvl="1"/>
            <a:r>
              <a:rPr lang="en-ZA" dirty="0"/>
              <a:t>(g) any failure to carry out a risk assessment or a failure to </a:t>
            </a:r>
            <a:r>
              <a:rPr lang="en-ZA" dirty="0" smtClean="0"/>
              <a:t>operate good </a:t>
            </a:r>
            <a:r>
              <a:rPr lang="en-ZA" dirty="0"/>
              <a:t>policies, procedures and practices to protect </a:t>
            </a:r>
            <a:r>
              <a:rPr lang="en-ZA" dirty="0" smtClean="0"/>
              <a:t>personal information</a:t>
            </a:r>
            <a:r>
              <a:rPr lang="en-ZA" dirty="0"/>
              <a:t>; and</a:t>
            </a:r>
          </a:p>
          <a:p>
            <a:pPr lvl="1"/>
            <a:r>
              <a:rPr lang="en-ZA" dirty="0"/>
              <a:t>(h) whether the responsible party has previously committed </a:t>
            </a:r>
            <a:r>
              <a:rPr lang="en-ZA" dirty="0" smtClean="0"/>
              <a:t>an offence </a:t>
            </a:r>
            <a:r>
              <a:rPr lang="en-ZA" dirty="0"/>
              <a:t>in terms of this Act.</a:t>
            </a:r>
          </a:p>
          <a:p>
            <a:endParaRPr lang="en-ZA" b="1" dirty="0"/>
          </a:p>
          <a:p>
            <a:endParaRPr lang="en-ZA" dirty="0"/>
          </a:p>
        </p:txBody>
      </p:sp>
    </p:spTree>
    <p:extLst>
      <p:ext uri="{BB962C8B-B14F-4D97-AF65-F5344CB8AC3E}">
        <p14:creationId xmlns:p14="http://schemas.microsoft.com/office/powerpoint/2010/main" val="12806011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finance team (I)</a:t>
            </a:r>
            <a:endParaRPr lang="en-ZA" dirty="0"/>
          </a:p>
        </p:txBody>
      </p:sp>
      <p:sp>
        <p:nvSpPr>
          <p:cNvPr id="8" name="Content Placeholder 7"/>
          <p:cNvSpPr>
            <a:spLocks noGrp="1"/>
          </p:cNvSpPr>
          <p:nvPr>
            <p:ph idx="1"/>
          </p:nvPr>
        </p:nvSpPr>
        <p:spPr/>
        <p:txBody>
          <a:bodyPr>
            <a:normAutofit fontScale="92500" lnSpcReduction="10000"/>
          </a:bodyPr>
          <a:lstStyle/>
          <a:p>
            <a:r>
              <a:rPr lang="en-ZA" b="1" dirty="0" smtClean="0"/>
              <a:t>Q. What is the impact of POPIA on the activities of the </a:t>
            </a:r>
            <a:r>
              <a:rPr lang="en-ZA" b="1" dirty="0" smtClean="0"/>
              <a:t>[org name] </a:t>
            </a:r>
            <a:r>
              <a:rPr lang="en-ZA" b="1" dirty="0" smtClean="0"/>
              <a:t>finance team?</a:t>
            </a:r>
          </a:p>
          <a:p>
            <a:r>
              <a:rPr lang="en-ZA" dirty="0" smtClean="0"/>
              <a:t>A. POPIA defines personal information in section 1 of chapter 1 of POPIA:</a:t>
            </a:r>
          </a:p>
          <a:p>
            <a:pPr lvl="1"/>
            <a:r>
              <a:rPr lang="en-ZA" dirty="0"/>
              <a:t>‘‘personal information’’ means information relating to an identifiable</a:t>
            </a:r>
            <a:r>
              <a:rPr lang="en-ZA" dirty="0" smtClean="0"/>
              <a:t>, living</a:t>
            </a:r>
            <a:r>
              <a:rPr lang="en-ZA" dirty="0"/>
              <a:t>, natural person, and where it is applicable, an identifiable, </a:t>
            </a:r>
            <a:r>
              <a:rPr lang="en-ZA" dirty="0" smtClean="0"/>
              <a:t>existing juristic </a:t>
            </a:r>
            <a:r>
              <a:rPr lang="en-ZA" dirty="0"/>
              <a:t>person</a:t>
            </a:r>
            <a:r>
              <a:rPr lang="en-ZA" dirty="0" smtClean="0"/>
              <a:t>,”</a:t>
            </a:r>
          </a:p>
          <a:p>
            <a:r>
              <a:rPr lang="en-ZA" dirty="0" smtClean="0"/>
              <a:t>A. The inclusion of juristic persons means any the processing of any personal information of a legal entity is under the scope of POPIA. Examples includes name, address, contact details, registration number and so on of the legal entity concerned </a:t>
            </a:r>
            <a:endParaRPr lang="en-ZA" dirty="0"/>
          </a:p>
        </p:txBody>
      </p:sp>
    </p:spTree>
    <p:extLst>
      <p:ext uri="{BB962C8B-B14F-4D97-AF65-F5344CB8AC3E}">
        <p14:creationId xmlns:p14="http://schemas.microsoft.com/office/powerpoint/2010/main" val="8151740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finance team </a:t>
            </a:r>
            <a:r>
              <a:rPr lang="en-ZA" dirty="0"/>
              <a:t> (</a:t>
            </a:r>
            <a:r>
              <a:rPr lang="en-ZA" dirty="0" smtClean="0"/>
              <a:t>II)</a:t>
            </a:r>
            <a:endParaRPr lang="en-ZA" dirty="0"/>
          </a:p>
        </p:txBody>
      </p:sp>
      <p:sp>
        <p:nvSpPr>
          <p:cNvPr id="8" name="Content Placeholder 7"/>
          <p:cNvSpPr>
            <a:spLocks noGrp="1"/>
          </p:cNvSpPr>
          <p:nvPr>
            <p:ph idx="1"/>
          </p:nvPr>
        </p:nvSpPr>
        <p:spPr/>
        <p:txBody>
          <a:bodyPr>
            <a:normAutofit fontScale="85000" lnSpcReduction="20000"/>
          </a:bodyPr>
          <a:lstStyle/>
          <a:p>
            <a:r>
              <a:rPr lang="en-ZA" b="1" dirty="0" smtClean="0"/>
              <a:t>Q. How does POPIA impact on the work of the finance team?</a:t>
            </a:r>
          </a:p>
          <a:p>
            <a:pPr>
              <a:lnSpc>
                <a:spcPct val="100000"/>
              </a:lnSpc>
            </a:pPr>
            <a:r>
              <a:rPr lang="en-ZA" dirty="0" smtClean="0"/>
              <a:t>A. One of the key impacts is on records retention of financial records. The finance team need to apply the agreed legislative universe and document retention rules available from the </a:t>
            </a:r>
            <a:r>
              <a:rPr lang="en-ZA" dirty="0" smtClean="0"/>
              <a:t>[org name].</a:t>
            </a:r>
            <a:endParaRPr lang="en-ZA" dirty="0" smtClean="0"/>
          </a:p>
          <a:p>
            <a:pPr>
              <a:lnSpc>
                <a:spcPct val="100000"/>
              </a:lnSpc>
            </a:pPr>
            <a:r>
              <a:rPr lang="en-ZA" dirty="0" smtClean="0"/>
              <a:t>A. Another area of impact is the requirement for security and this applies to physical and digital security</a:t>
            </a:r>
          </a:p>
          <a:p>
            <a:pPr>
              <a:lnSpc>
                <a:spcPct val="100000"/>
              </a:lnSpc>
            </a:pPr>
            <a:r>
              <a:rPr lang="en-ZA" dirty="0" smtClean="0"/>
              <a:t>A. Detailed records will need to be kept of when and who creates, updates and deletes records   </a:t>
            </a:r>
          </a:p>
          <a:p>
            <a:pPr>
              <a:lnSpc>
                <a:spcPct val="100000"/>
              </a:lnSpc>
            </a:pPr>
            <a:r>
              <a:rPr lang="en-ZA" dirty="0" smtClean="0"/>
              <a:t>A. The management team in finance need to ensure they use practical steps to demonstrate compliance such as clean desk reviews, minimality and data quality checks</a:t>
            </a:r>
            <a:endParaRPr lang="en-ZA" dirty="0"/>
          </a:p>
        </p:txBody>
      </p:sp>
    </p:spTree>
    <p:extLst>
      <p:ext uri="{BB962C8B-B14F-4D97-AF65-F5344CB8AC3E}">
        <p14:creationId xmlns:p14="http://schemas.microsoft.com/office/powerpoint/2010/main" val="25115893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finance team </a:t>
            </a:r>
            <a:r>
              <a:rPr lang="en-ZA" dirty="0"/>
              <a:t> (</a:t>
            </a:r>
            <a:r>
              <a:rPr lang="en-ZA" dirty="0" smtClean="0"/>
              <a:t>III)</a:t>
            </a:r>
            <a:endParaRPr lang="en-ZA" dirty="0"/>
          </a:p>
        </p:txBody>
      </p:sp>
      <p:sp>
        <p:nvSpPr>
          <p:cNvPr id="8" name="Content Placeholder 7"/>
          <p:cNvSpPr>
            <a:spLocks noGrp="1"/>
          </p:cNvSpPr>
          <p:nvPr>
            <p:ph idx="1"/>
          </p:nvPr>
        </p:nvSpPr>
        <p:spPr/>
        <p:txBody>
          <a:bodyPr/>
          <a:lstStyle/>
          <a:p>
            <a:r>
              <a:rPr lang="en-ZA" b="1" dirty="0" smtClean="0"/>
              <a:t>Q. What about handling of data subject requests?</a:t>
            </a:r>
          </a:p>
          <a:p>
            <a:r>
              <a:rPr lang="en-ZA" dirty="0" smtClean="0"/>
              <a:t>A. Finance needs to be prepared to meet all the Rights of Data Subjects as defined in section 5 of POPIA.</a:t>
            </a:r>
          </a:p>
          <a:p>
            <a:r>
              <a:rPr lang="en-ZA" dirty="0" smtClean="0"/>
              <a:t>A. In particular this refers to rights of access, correction and deletion or destruction</a:t>
            </a:r>
          </a:p>
          <a:p>
            <a:r>
              <a:rPr lang="en-ZA" dirty="0" smtClean="0"/>
              <a:t>A. These rights may be exercised as part of a normal business process or via a request submitted via PAIA.</a:t>
            </a:r>
          </a:p>
          <a:p>
            <a:endParaRPr lang="en-ZA" dirty="0"/>
          </a:p>
        </p:txBody>
      </p:sp>
    </p:spTree>
    <p:extLst>
      <p:ext uri="{BB962C8B-B14F-4D97-AF65-F5344CB8AC3E}">
        <p14:creationId xmlns:p14="http://schemas.microsoft.com/office/powerpoint/2010/main" val="40820215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finance team </a:t>
            </a:r>
            <a:r>
              <a:rPr lang="en-ZA" dirty="0"/>
              <a:t> (</a:t>
            </a:r>
            <a:r>
              <a:rPr lang="en-ZA" dirty="0" smtClean="0"/>
              <a:t>IV)</a:t>
            </a:r>
            <a:endParaRPr lang="en-ZA" dirty="0"/>
          </a:p>
        </p:txBody>
      </p:sp>
      <p:sp>
        <p:nvSpPr>
          <p:cNvPr id="8" name="Content Placeholder 7"/>
          <p:cNvSpPr>
            <a:spLocks noGrp="1"/>
          </p:cNvSpPr>
          <p:nvPr>
            <p:ph idx="1"/>
          </p:nvPr>
        </p:nvSpPr>
        <p:spPr/>
        <p:txBody>
          <a:bodyPr>
            <a:normAutofit fontScale="92500" lnSpcReduction="10000"/>
          </a:bodyPr>
          <a:lstStyle/>
          <a:p>
            <a:r>
              <a:rPr lang="en-ZA" b="1" dirty="0" smtClean="0"/>
              <a:t>Q. What are the implications in terms of Information Quality under POPIA?</a:t>
            </a:r>
          </a:p>
          <a:p>
            <a:r>
              <a:rPr lang="en-ZA" dirty="0"/>
              <a:t>A. </a:t>
            </a:r>
            <a:r>
              <a:rPr lang="en-ZA" dirty="0" smtClean="0"/>
              <a:t>POPIA section 16 requires that:</a:t>
            </a:r>
            <a:endParaRPr lang="en-ZA" dirty="0"/>
          </a:p>
          <a:p>
            <a:pPr lvl="1"/>
            <a:r>
              <a:rPr lang="en-ZA" dirty="0" smtClean="0"/>
              <a:t>(1) A </a:t>
            </a:r>
            <a:r>
              <a:rPr lang="en-ZA" dirty="0"/>
              <a:t>responsible party must take reasonably practicable steps to </a:t>
            </a:r>
            <a:r>
              <a:rPr lang="en-ZA" dirty="0" smtClean="0"/>
              <a:t>ensure that </a:t>
            </a:r>
            <a:r>
              <a:rPr lang="en-ZA" dirty="0"/>
              <a:t>the personal information is complete, accurate, not </a:t>
            </a:r>
            <a:r>
              <a:rPr lang="en-ZA" dirty="0" smtClean="0"/>
              <a:t>misleading and </a:t>
            </a:r>
            <a:r>
              <a:rPr lang="en-ZA" dirty="0"/>
              <a:t>updated where necessary.</a:t>
            </a:r>
          </a:p>
          <a:p>
            <a:pPr lvl="1"/>
            <a:r>
              <a:rPr lang="en-ZA" dirty="0"/>
              <a:t>(2) In taking the steps referred to in subsection (1), the responsible </a:t>
            </a:r>
            <a:r>
              <a:rPr lang="en-ZA" dirty="0" smtClean="0"/>
              <a:t>party must </a:t>
            </a:r>
            <a:r>
              <a:rPr lang="en-ZA" dirty="0"/>
              <a:t>have regard to the purpose for which personal information </a:t>
            </a:r>
            <a:r>
              <a:rPr lang="en-ZA" dirty="0" smtClean="0"/>
              <a:t>is collected </a:t>
            </a:r>
            <a:r>
              <a:rPr lang="en-ZA" dirty="0"/>
              <a:t>or further processed</a:t>
            </a:r>
            <a:r>
              <a:rPr lang="en-ZA" dirty="0" smtClean="0"/>
              <a:t>.</a:t>
            </a:r>
          </a:p>
          <a:p>
            <a:r>
              <a:rPr lang="en-ZA" dirty="0" smtClean="0"/>
              <a:t>A. The finance team therefore need to determine practicable steps for meeting section 16(1) requirement by developing and implementing a schedule for data quality management</a:t>
            </a:r>
            <a:endParaRPr lang="en-ZA" dirty="0"/>
          </a:p>
        </p:txBody>
      </p:sp>
    </p:spTree>
    <p:extLst>
      <p:ext uri="{BB962C8B-B14F-4D97-AF65-F5344CB8AC3E}">
        <p14:creationId xmlns:p14="http://schemas.microsoft.com/office/powerpoint/2010/main" val="2852049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marketing team </a:t>
            </a:r>
            <a:r>
              <a:rPr lang="en-ZA" dirty="0"/>
              <a:t> (</a:t>
            </a:r>
            <a:r>
              <a:rPr lang="en-ZA" dirty="0" smtClean="0"/>
              <a:t>II)</a:t>
            </a:r>
            <a:endParaRPr lang="en-ZA" dirty="0"/>
          </a:p>
        </p:txBody>
      </p:sp>
      <p:sp>
        <p:nvSpPr>
          <p:cNvPr id="8" name="Content Placeholder 7"/>
          <p:cNvSpPr>
            <a:spLocks noGrp="1"/>
          </p:cNvSpPr>
          <p:nvPr>
            <p:ph idx="1"/>
          </p:nvPr>
        </p:nvSpPr>
        <p:spPr/>
        <p:txBody>
          <a:bodyPr>
            <a:normAutofit fontScale="85000" lnSpcReduction="10000"/>
          </a:bodyPr>
          <a:lstStyle/>
          <a:p>
            <a:r>
              <a:rPr lang="en-ZA" b="1" dirty="0" smtClean="0"/>
              <a:t>Q. What </a:t>
            </a:r>
            <a:r>
              <a:rPr lang="en-ZA" b="1" dirty="0" smtClean="0"/>
              <a:t>does </a:t>
            </a:r>
            <a:r>
              <a:rPr lang="en-ZA" b="1" dirty="0" smtClean="0"/>
              <a:t>the marketing team need to do to comply with POPIA?</a:t>
            </a:r>
          </a:p>
          <a:p>
            <a:r>
              <a:rPr lang="en-ZA" dirty="0" smtClean="0"/>
              <a:t>A. read and understand the relevant sections of POPIA (including Ch 3 and Ch 8)</a:t>
            </a:r>
          </a:p>
          <a:p>
            <a:r>
              <a:rPr lang="en-ZA" dirty="0" smtClean="0"/>
              <a:t>A. Check whether you are bound by a Code of Conduct for your organisation (part of industry body membership)</a:t>
            </a:r>
          </a:p>
          <a:p>
            <a:r>
              <a:rPr lang="en-ZA" dirty="0" smtClean="0"/>
              <a:t>A. Establish a policy for how you conduct your marketing</a:t>
            </a:r>
          </a:p>
          <a:p>
            <a:r>
              <a:rPr lang="en-ZA" dirty="0" smtClean="0"/>
              <a:t>A. Implement procedures which give effect to the policy</a:t>
            </a:r>
          </a:p>
          <a:p>
            <a:r>
              <a:rPr lang="en-ZA" dirty="0" smtClean="0"/>
              <a:t>A. Train relevant staff in the marketing policy</a:t>
            </a:r>
          </a:p>
          <a:p>
            <a:r>
              <a:rPr lang="en-ZA" dirty="0" smtClean="0"/>
              <a:t>A. Implement measures which monitor the effectiveness and compliance with the marketing policy</a:t>
            </a:r>
            <a:endParaRPr lang="en-ZA" dirty="0"/>
          </a:p>
        </p:txBody>
      </p:sp>
    </p:spTree>
    <p:extLst>
      <p:ext uri="{BB962C8B-B14F-4D97-AF65-F5344CB8AC3E}">
        <p14:creationId xmlns:p14="http://schemas.microsoft.com/office/powerpoint/2010/main" val="36369638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finance team (v)</a:t>
            </a:r>
            <a:endParaRPr lang="en-ZA" dirty="0"/>
          </a:p>
        </p:txBody>
      </p:sp>
      <p:sp>
        <p:nvSpPr>
          <p:cNvPr id="8" name="Content Placeholder 7"/>
          <p:cNvSpPr>
            <a:spLocks noGrp="1"/>
          </p:cNvSpPr>
          <p:nvPr>
            <p:ph idx="1"/>
          </p:nvPr>
        </p:nvSpPr>
        <p:spPr/>
        <p:txBody>
          <a:bodyPr>
            <a:normAutofit lnSpcReduction="10000"/>
          </a:bodyPr>
          <a:lstStyle/>
          <a:p>
            <a:r>
              <a:rPr lang="en-ZA" b="1" dirty="0" smtClean="0"/>
              <a:t>Q. What about service providers who support the work of the finance team (e.g. auditors)?</a:t>
            </a:r>
          </a:p>
          <a:p>
            <a:r>
              <a:rPr lang="en-ZA" dirty="0" smtClean="0"/>
              <a:t>A. POPIA defines </a:t>
            </a:r>
            <a:r>
              <a:rPr lang="en-ZA" dirty="0"/>
              <a:t>an Operator as “a person who processes personal information for </a:t>
            </a:r>
            <a:r>
              <a:rPr lang="en-ZA" dirty="0" smtClean="0"/>
              <a:t>a responsible </a:t>
            </a:r>
            <a:r>
              <a:rPr lang="en-ZA" dirty="0"/>
              <a:t>party in terms of a contract or mandate, without </a:t>
            </a:r>
            <a:r>
              <a:rPr lang="en-ZA" dirty="0" smtClean="0"/>
              <a:t>coming under </a:t>
            </a:r>
            <a:r>
              <a:rPr lang="en-ZA" dirty="0"/>
              <a:t>the direct authority of that </a:t>
            </a:r>
            <a:r>
              <a:rPr lang="en-ZA" dirty="0" smtClean="0"/>
              <a:t>party”; </a:t>
            </a:r>
          </a:p>
          <a:p>
            <a:r>
              <a:rPr lang="en-ZA" dirty="0" smtClean="0"/>
              <a:t>A. The finance team needs to work with procurement to establish the criteria relevant to finance to ensure the Operator is assessed as part of the overall risk management strategy and compliance processes of </a:t>
            </a:r>
            <a:r>
              <a:rPr lang="en-ZA" dirty="0" smtClean="0"/>
              <a:t>[org name]  </a:t>
            </a:r>
            <a:endParaRPr lang="en-ZA" dirty="0"/>
          </a:p>
        </p:txBody>
      </p:sp>
    </p:spTree>
    <p:extLst>
      <p:ext uri="{BB962C8B-B14F-4D97-AF65-F5344CB8AC3E}">
        <p14:creationId xmlns:p14="http://schemas.microsoft.com/office/powerpoint/2010/main" val="7427355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finance team (</a:t>
            </a:r>
            <a:r>
              <a:rPr lang="en-ZA" dirty="0" smtClean="0"/>
              <a:t>vi)</a:t>
            </a:r>
            <a:endParaRPr lang="en-ZA" dirty="0"/>
          </a:p>
        </p:txBody>
      </p:sp>
      <p:sp>
        <p:nvSpPr>
          <p:cNvPr id="8" name="Content Placeholder 7"/>
          <p:cNvSpPr>
            <a:spLocks noGrp="1"/>
          </p:cNvSpPr>
          <p:nvPr>
            <p:ph idx="1"/>
          </p:nvPr>
        </p:nvSpPr>
        <p:spPr/>
        <p:txBody>
          <a:bodyPr>
            <a:normAutofit fontScale="92500" lnSpcReduction="10000"/>
          </a:bodyPr>
          <a:lstStyle/>
          <a:p>
            <a:r>
              <a:rPr lang="en-ZA" b="1" dirty="0" smtClean="0"/>
              <a:t>Q. What is the relevance of Minimality to the finance team? </a:t>
            </a:r>
          </a:p>
          <a:p>
            <a:r>
              <a:rPr lang="en-ZA" dirty="0" smtClean="0"/>
              <a:t>A. Finance need to be able to prove that only the minimum amount of information is processed for the purpose intended.</a:t>
            </a:r>
          </a:p>
          <a:p>
            <a:r>
              <a:rPr lang="en-ZA" dirty="0" smtClean="0"/>
              <a:t>A. Minimality is covered under section 10 of POPIA:</a:t>
            </a:r>
          </a:p>
          <a:p>
            <a:pPr lvl="1"/>
            <a:r>
              <a:rPr lang="en-ZA" dirty="0" smtClean="0"/>
              <a:t>Personal </a:t>
            </a:r>
            <a:r>
              <a:rPr lang="en-ZA" dirty="0"/>
              <a:t>information may only be processed if, given the purpose </a:t>
            </a:r>
            <a:r>
              <a:rPr lang="en-ZA" dirty="0" smtClean="0"/>
              <a:t>for which </a:t>
            </a:r>
            <a:r>
              <a:rPr lang="en-ZA" dirty="0"/>
              <a:t>it is processed, it is adequate, relevant and not excessive</a:t>
            </a:r>
            <a:r>
              <a:rPr lang="en-ZA" dirty="0" smtClean="0"/>
              <a:t>.</a:t>
            </a:r>
          </a:p>
          <a:p>
            <a:r>
              <a:rPr lang="en-ZA" dirty="0" smtClean="0"/>
              <a:t>A. This means reviewing all source documents and systems to sign off that only the minimum personal information is being process.</a:t>
            </a:r>
            <a:endParaRPr lang="en-ZA" dirty="0"/>
          </a:p>
        </p:txBody>
      </p:sp>
    </p:spTree>
    <p:extLst>
      <p:ext uri="{BB962C8B-B14F-4D97-AF65-F5344CB8AC3E}">
        <p14:creationId xmlns:p14="http://schemas.microsoft.com/office/powerpoint/2010/main" val="292703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marketing team </a:t>
            </a:r>
            <a:r>
              <a:rPr lang="en-ZA" dirty="0"/>
              <a:t> (</a:t>
            </a:r>
            <a:r>
              <a:rPr lang="en-ZA" dirty="0" smtClean="0"/>
              <a:t>III)</a:t>
            </a:r>
            <a:endParaRPr lang="en-ZA" dirty="0"/>
          </a:p>
        </p:txBody>
      </p:sp>
      <p:sp>
        <p:nvSpPr>
          <p:cNvPr id="8" name="Content Placeholder 7"/>
          <p:cNvSpPr>
            <a:spLocks noGrp="1"/>
          </p:cNvSpPr>
          <p:nvPr>
            <p:ph idx="1"/>
          </p:nvPr>
        </p:nvSpPr>
        <p:spPr/>
        <p:txBody>
          <a:bodyPr/>
          <a:lstStyle/>
          <a:p>
            <a:r>
              <a:rPr lang="en-ZA" b="1" dirty="0" smtClean="0"/>
              <a:t>Q. What about the </a:t>
            </a:r>
            <a:r>
              <a:rPr lang="en-ZA" b="1" dirty="0" smtClean="0"/>
              <a:t>[org name] </a:t>
            </a:r>
            <a:r>
              <a:rPr lang="en-ZA" b="1" dirty="0" smtClean="0"/>
              <a:t>web site?</a:t>
            </a:r>
          </a:p>
          <a:p>
            <a:r>
              <a:rPr lang="en-ZA" dirty="0" smtClean="0"/>
              <a:t>A. Make sure you have evaluated your web site in terms of POPIA</a:t>
            </a:r>
          </a:p>
          <a:p>
            <a:r>
              <a:rPr lang="en-ZA" dirty="0" smtClean="0"/>
              <a:t>A. Look at where you capture data; offer privacy notices; make PAIA manual available</a:t>
            </a:r>
          </a:p>
          <a:p>
            <a:r>
              <a:rPr lang="en-ZA" dirty="0" smtClean="0"/>
              <a:t>A. Put in place appropriate protection for the web site (e.g. secure access; protection of hosting environment; logs and audit trails</a:t>
            </a:r>
            <a:endParaRPr lang="en-ZA" dirty="0"/>
          </a:p>
        </p:txBody>
      </p:sp>
    </p:spTree>
    <p:extLst>
      <p:ext uri="{BB962C8B-B14F-4D97-AF65-F5344CB8AC3E}">
        <p14:creationId xmlns:p14="http://schemas.microsoft.com/office/powerpoint/2010/main" val="1568662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marketing team </a:t>
            </a:r>
            <a:r>
              <a:rPr lang="en-ZA" dirty="0"/>
              <a:t> (</a:t>
            </a:r>
            <a:r>
              <a:rPr lang="en-ZA" dirty="0" smtClean="0"/>
              <a:t>IV)</a:t>
            </a:r>
            <a:endParaRPr lang="en-ZA" dirty="0"/>
          </a:p>
        </p:txBody>
      </p:sp>
      <p:sp>
        <p:nvSpPr>
          <p:cNvPr id="8" name="Content Placeholder 7"/>
          <p:cNvSpPr>
            <a:spLocks noGrp="1"/>
          </p:cNvSpPr>
          <p:nvPr>
            <p:ph idx="1"/>
          </p:nvPr>
        </p:nvSpPr>
        <p:spPr/>
        <p:txBody>
          <a:bodyPr>
            <a:normAutofit lnSpcReduction="10000"/>
          </a:bodyPr>
          <a:lstStyle/>
          <a:p>
            <a:r>
              <a:rPr lang="en-ZA" b="1" dirty="0" smtClean="0"/>
              <a:t>Q. What about </a:t>
            </a:r>
            <a:r>
              <a:rPr lang="en-ZA" b="1" dirty="0" smtClean="0"/>
              <a:t>[org name] </a:t>
            </a:r>
            <a:r>
              <a:rPr lang="en-ZA" b="1" dirty="0" smtClean="0"/>
              <a:t>social media, how do we comply with POPIA?</a:t>
            </a:r>
          </a:p>
          <a:p>
            <a:r>
              <a:rPr lang="en-ZA" dirty="0" smtClean="0"/>
              <a:t>A. Ensure social media management is covered under your policy</a:t>
            </a:r>
          </a:p>
          <a:p>
            <a:r>
              <a:rPr lang="en-ZA" dirty="0" smtClean="0"/>
              <a:t>A. Develop and implement social media management procedures</a:t>
            </a:r>
          </a:p>
          <a:p>
            <a:r>
              <a:rPr lang="en-ZA" dirty="0" smtClean="0"/>
              <a:t>A. Train relevant staff in policy and procedures</a:t>
            </a:r>
          </a:p>
          <a:p>
            <a:r>
              <a:rPr lang="en-ZA" dirty="0" smtClean="0"/>
              <a:t>A. Implement </a:t>
            </a:r>
            <a:r>
              <a:rPr lang="en-ZA" dirty="0"/>
              <a:t>measures which monitor the effectiveness and compliance with the </a:t>
            </a:r>
            <a:r>
              <a:rPr lang="en-ZA" dirty="0" smtClean="0"/>
              <a:t>social media management </a:t>
            </a:r>
            <a:r>
              <a:rPr lang="en-ZA" dirty="0"/>
              <a:t>policy</a:t>
            </a:r>
          </a:p>
          <a:p>
            <a:endParaRPr lang="en-ZA" dirty="0"/>
          </a:p>
        </p:txBody>
      </p:sp>
    </p:spTree>
    <p:extLst>
      <p:ext uri="{BB962C8B-B14F-4D97-AF65-F5344CB8AC3E}">
        <p14:creationId xmlns:p14="http://schemas.microsoft.com/office/powerpoint/2010/main" val="2184101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marketing team </a:t>
            </a:r>
            <a:r>
              <a:rPr lang="en-ZA" dirty="0"/>
              <a:t> </a:t>
            </a:r>
            <a:r>
              <a:rPr lang="en-ZA" dirty="0" smtClean="0"/>
              <a:t>(V)</a:t>
            </a:r>
            <a:endParaRPr lang="en-ZA" dirty="0"/>
          </a:p>
        </p:txBody>
      </p:sp>
      <p:sp>
        <p:nvSpPr>
          <p:cNvPr id="8" name="Content Placeholder 7"/>
          <p:cNvSpPr>
            <a:spLocks noGrp="1"/>
          </p:cNvSpPr>
          <p:nvPr>
            <p:ph idx="1"/>
          </p:nvPr>
        </p:nvSpPr>
        <p:spPr>
          <a:xfrm>
            <a:off x="628650" y="1825625"/>
            <a:ext cx="4239564" cy="4351338"/>
          </a:xfrm>
        </p:spPr>
        <p:txBody>
          <a:bodyPr>
            <a:normAutofit fontScale="92500" lnSpcReduction="20000"/>
          </a:bodyPr>
          <a:lstStyle/>
          <a:p>
            <a:r>
              <a:rPr lang="en-ZA" b="1" dirty="0" smtClean="0"/>
              <a:t>Q. What do the POPI Regulations 2018 say about marketing?</a:t>
            </a:r>
          </a:p>
          <a:p>
            <a:r>
              <a:rPr lang="en-ZA" dirty="0" smtClean="0"/>
              <a:t>A</a:t>
            </a:r>
            <a:r>
              <a:rPr lang="en-ZA" dirty="0"/>
              <a:t>. </a:t>
            </a:r>
            <a:r>
              <a:rPr lang="en-ZA" dirty="0" smtClean="0"/>
              <a:t>“A </a:t>
            </a:r>
            <a:r>
              <a:rPr lang="en-ZA" dirty="0"/>
              <a:t>responsible party who wishes to process personal information of a data </a:t>
            </a:r>
            <a:r>
              <a:rPr lang="en-ZA" dirty="0" smtClean="0"/>
              <a:t>subject for </a:t>
            </a:r>
            <a:r>
              <a:rPr lang="en-ZA" dirty="0"/>
              <a:t>the purpose of direct marketing by electronic communication must in terms of </a:t>
            </a:r>
            <a:r>
              <a:rPr lang="en-ZA" dirty="0" smtClean="0"/>
              <a:t>section 69(2</a:t>
            </a:r>
            <a:r>
              <a:rPr lang="en-ZA" dirty="0"/>
              <a:t>) of the Act submit a request for written consent to that data subject on Form 4</a:t>
            </a:r>
            <a:r>
              <a:rPr lang="en-ZA" dirty="0" smtClean="0"/>
              <a:t>.”</a:t>
            </a:r>
            <a:endParaRPr lang="en-ZA" dirty="0"/>
          </a:p>
        </p:txBody>
      </p:sp>
      <p:pic>
        <p:nvPicPr>
          <p:cNvPr id="2" name="Picture 1"/>
          <p:cNvPicPr>
            <a:picLocks noChangeAspect="1"/>
          </p:cNvPicPr>
          <p:nvPr/>
        </p:nvPicPr>
        <p:blipFill>
          <a:blip r:embed="rId2"/>
          <a:stretch>
            <a:fillRect/>
          </a:stretch>
        </p:blipFill>
        <p:spPr>
          <a:xfrm>
            <a:off x="5321692" y="1457325"/>
            <a:ext cx="2131313" cy="3024322"/>
          </a:xfrm>
          <a:prstGeom prst="rect">
            <a:avLst/>
          </a:prstGeom>
        </p:spPr>
      </p:pic>
      <p:pic>
        <p:nvPicPr>
          <p:cNvPr id="3" name="Picture 2"/>
          <p:cNvPicPr>
            <a:picLocks noChangeAspect="1"/>
          </p:cNvPicPr>
          <p:nvPr/>
        </p:nvPicPr>
        <p:blipFill>
          <a:blip r:embed="rId3"/>
          <a:stretch>
            <a:fillRect/>
          </a:stretch>
        </p:blipFill>
        <p:spPr>
          <a:xfrm>
            <a:off x="5321692" y="4269665"/>
            <a:ext cx="1816424" cy="860411"/>
          </a:xfrm>
          <a:prstGeom prst="rect">
            <a:avLst/>
          </a:prstGeom>
        </p:spPr>
      </p:pic>
    </p:spTree>
    <p:extLst>
      <p:ext uri="{BB962C8B-B14F-4D97-AF65-F5344CB8AC3E}">
        <p14:creationId xmlns:p14="http://schemas.microsoft.com/office/powerpoint/2010/main" val="2566234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a:t>
            </a:r>
            <a:r>
              <a:rPr lang="en-ZA" dirty="0" smtClean="0"/>
              <a:t>marketing team </a:t>
            </a:r>
            <a:r>
              <a:rPr lang="en-ZA" dirty="0"/>
              <a:t> </a:t>
            </a:r>
            <a:r>
              <a:rPr lang="en-ZA" dirty="0" smtClean="0"/>
              <a:t>(VI</a:t>
            </a:r>
            <a:r>
              <a:rPr lang="en-ZA" dirty="0"/>
              <a:t>)</a:t>
            </a:r>
          </a:p>
        </p:txBody>
      </p:sp>
      <p:sp>
        <p:nvSpPr>
          <p:cNvPr id="8" name="Content Placeholder 7"/>
          <p:cNvSpPr>
            <a:spLocks noGrp="1"/>
          </p:cNvSpPr>
          <p:nvPr>
            <p:ph idx="1"/>
          </p:nvPr>
        </p:nvSpPr>
        <p:spPr/>
        <p:txBody>
          <a:bodyPr/>
          <a:lstStyle/>
          <a:p>
            <a:r>
              <a:rPr lang="en-ZA" b="1" dirty="0" smtClean="0"/>
              <a:t>Q. What records must we keep?</a:t>
            </a:r>
          </a:p>
          <a:p>
            <a:r>
              <a:rPr lang="en-ZA" dirty="0" smtClean="0"/>
              <a:t>A. You need to keep records of marketing consent and withdrawal of consent</a:t>
            </a:r>
          </a:p>
          <a:p>
            <a:r>
              <a:rPr lang="en-ZA" dirty="0" smtClean="0"/>
              <a:t>A. Personal information must not be kept longer than for the purpose intended, subject to record retention rules for applicable legislation</a:t>
            </a:r>
          </a:p>
          <a:p>
            <a:endParaRPr lang="en-ZA" dirty="0"/>
          </a:p>
        </p:txBody>
      </p:sp>
    </p:spTree>
    <p:extLst>
      <p:ext uri="{BB962C8B-B14F-4D97-AF65-F5344CB8AC3E}">
        <p14:creationId xmlns:p14="http://schemas.microsoft.com/office/powerpoint/2010/main" val="14178096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 IT </a:t>
            </a:r>
            <a:r>
              <a:rPr lang="en-ZA" dirty="0" smtClean="0"/>
              <a:t>security team </a:t>
            </a:r>
            <a:r>
              <a:rPr lang="en-ZA" dirty="0"/>
              <a:t> (I)</a:t>
            </a:r>
          </a:p>
        </p:txBody>
      </p:sp>
      <p:sp>
        <p:nvSpPr>
          <p:cNvPr id="8" name="Content Placeholder 7"/>
          <p:cNvSpPr>
            <a:spLocks noGrp="1"/>
          </p:cNvSpPr>
          <p:nvPr>
            <p:ph idx="1"/>
          </p:nvPr>
        </p:nvSpPr>
        <p:spPr/>
        <p:txBody>
          <a:bodyPr/>
          <a:lstStyle/>
          <a:p>
            <a:r>
              <a:rPr lang="en-ZA" b="1" dirty="0" smtClean="0"/>
              <a:t>Q. What does POPIA say about IT security?</a:t>
            </a:r>
          </a:p>
          <a:p>
            <a:r>
              <a:rPr lang="en-ZA" dirty="0" smtClean="0"/>
              <a:t>A. There’s no specific reference in POPIA to IT security; security safeguards are addressed in Condition 7, sections 19 to 22</a:t>
            </a:r>
          </a:p>
          <a:p>
            <a:r>
              <a:rPr lang="en-ZA" dirty="0" smtClean="0"/>
              <a:t>A. Efforts must be made to take “</a:t>
            </a:r>
            <a:r>
              <a:rPr lang="en-ZA" dirty="0"/>
              <a:t>appropriate, reasonable technical and organisational </a:t>
            </a:r>
            <a:r>
              <a:rPr lang="en-ZA" dirty="0" smtClean="0"/>
              <a:t>measures” to prevent unauthorised loss, destruction or access to personal information</a:t>
            </a:r>
          </a:p>
        </p:txBody>
      </p:sp>
    </p:spTree>
    <p:extLst>
      <p:ext uri="{BB962C8B-B14F-4D97-AF65-F5344CB8AC3E}">
        <p14:creationId xmlns:p14="http://schemas.microsoft.com/office/powerpoint/2010/main" val="42113127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ZA" dirty="0" smtClean="0"/>
              <a:t>[org name</a:t>
            </a:r>
            <a:r>
              <a:rPr lang="en-ZA" dirty="0"/>
              <a:t>] IT </a:t>
            </a:r>
            <a:r>
              <a:rPr lang="en-ZA" dirty="0" smtClean="0"/>
              <a:t>security team </a:t>
            </a:r>
            <a:r>
              <a:rPr lang="en-ZA" dirty="0"/>
              <a:t> (</a:t>
            </a:r>
            <a:r>
              <a:rPr lang="en-ZA" dirty="0" smtClean="0"/>
              <a:t>II)</a:t>
            </a:r>
            <a:endParaRPr lang="en-ZA" dirty="0"/>
          </a:p>
        </p:txBody>
      </p:sp>
      <p:sp>
        <p:nvSpPr>
          <p:cNvPr id="8" name="Content Placeholder 7"/>
          <p:cNvSpPr>
            <a:spLocks noGrp="1"/>
          </p:cNvSpPr>
          <p:nvPr>
            <p:ph idx="1"/>
          </p:nvPr>
        </p:nvSpPr>
        <p:spPr/>
        <p:txBody>
          <a:bodyPr>
            <a:normAutofit fontScale="92500"/>
          </a:bodyPr>
          <a:lstStyle/>
          <a:p>
            <a:r>
              <a:rPr lang="en-ZA" b="1" dirty="0" smtClean="0"/>
              <a:t>Q. What do we need to do about a risk assessment?</a:t>
            </a:r>
          </a:p>
          <a:p>
            <a:r>
              <a:rPr lang="en-ZA" dirty="0" smtClean="0"/>
              <a:t>A. You need to (Section 19[2]):</a:t>
            </a:r>
          </a:p>
          <a:p>
            <a:pPr lvl="1"/>
            <a:r>
              <a:rPr lang="en-ZA" dirty="0"/>
              <a:t>(a) identify all reasonably foreseeable internal and external risks </a:t>
            </a:r>
            <a:r>
              <a:rPr lang="en-ZA" dirty="0" smtClean="0"/>
              <a:t>to personal </a:t>
            </a:r>
            <a:r>
              <a:rPr lang="en-ZA" dirty="0"/>
              <a:t>information in its possession or under its control;</a:t>
            </a:r>
          </a:p>
          <a:p>
            <a:pPr lvl="1"/>
            <a:r>
              <a:rPr lang="en-ZA" dirty="0"/>
              <a:t>(b) establish and maintain appropriate safeguards against the </a:t>
            </a:r>
            <a:r>
              <a:rPr lang="en-ZA" dirty="0" smtClean="0"/>
              <a:t>risks identified</a:t>
            </a:r>
            <a:r>
              <a:rPr lang="en-ZA" dirty="0"/>
              <a:t>;</a:t>
            </a:r>
          </a:p>
          <a:p>
            <a:pPr lvl="1"/>
            <a:r>
              <a:rPr lang="en-ZA" dirty="0"/>
              <a:t>(c) regularly verify that the safeguards are effectively implemented</a:t>
            </a:r>
            <a:r>
              <a:rPr lang="en-ZA" dirty="0" smtClean="0"/>
              <a:t>; and</a:t>
            </a:r>
            <a:endParaRPr lang="en-ZA" dirty="0"/>
          </a:p>
          <a:p>
            <a:pPr lvl="1"/>
            <a:r>
              <a:rPr lang="en-ZA" dirty="0"/>
              <a:t>(d) ensure that the safeguards are continually updated in response </a:t>
            </a:r>
            <a:r>
              <a:rPr lang="en-ZA" dirty="0" smtClean="0"/>
              <a:t>to new </a:t>
            </a:r>
            <a:r>
              <a:rPr lang="en-ZA" dirty="0"/>
              <a:t>risks or deficiencies in previously implemented safeguards.</a:t>
            </a:r>
          </a:p>
        </p:txBody>
      </p:sp>
    </p:spTree>
    <p:extLst>
      <p:ext uri="{BB962C8B-B14F-4D97-AF65-F5344CB8AC3E}">
        <p14:creationId xmlns:p14="http://schemas.microsoft.com/office/powerpoint/2010/main" val="23867627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TotalTime>
  <Words>3024</Words>
  <Application>Microsoft Office PowerPoint</Application>
  <PresentationFormat>On-screen Show (4:3)</PresentationFormat>
  <Paragraphs>162</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POPIA Compliance Project departmental specialist training sessions</vt:lpstr>
      <vt:lpstr>[org name] marketing team (I)</vt:lpstr>
      <vt:lpstr>[org name] marketing team  (II)</vt:lpstr>
      <vt:lpstr>[org name] marketing team  (III)</vt:lpstr>
      <vt:lpstr>[org name] marketing team  (IV)</vt:lpstr>
      <vt:lpstr>[org name] marketing team  (V)</vt:lpstr>
      <vt:lpstr>[org name] marketing team  (VI)</vt:lpstr>
      <vt:lpstr>[org name] IT security team  (I)</vt:lpstr>
      <vt:lpstr>[org name] IT security team  (II)</vt:lpstr>
      <vt:lpstr>[org name] IT security team  (III)</vt:lpstr>
      <vt:lpstr>[org name] IT security team  (IV)</vt:lpstr>
      <vt:lpstr>[org name] IT security team  (V)</vt:lpstr>
      <vt:lpstr>[org name] IT security team  (VI)</vt:lpstr>
      <vt:lpstr>[org name] procurement team (I)</vt:lpstr>
      <vt:lpstr>[org name] procurement team (II)</vt:lpstr>
      <vt:lpstr>[org name] procurement team (III)</vt:lpstr>
      <vt:lpstr>[org name] procurement team (IV)</vt:lpstr>
      <vt:lpstr>[org name] procurement team (V)</vt:lpstr>
      <vt:lpstr>[org name] procurement team (VI)</vt:lpstr>
      <vt:lpstr>[org name] legal team (I)</vt:lpstr>
      <vt:lpstr>[org name] legal team (II)</vt:lpstr>
      <vt:lpstr>[org name] legal team (III)</vt:lpstr>
      <vt:lpstr>[org name] legal team (IV)</vt:lpstr>
      <vt:lpstr>[org name] legal team (V)</vt:lpstr>
      <vt:lpstr>[org name] legal team (VI)</vt:lpstr>
      <vt:lpstr>[org name] finance team (I)</vt:lpstr>
      <vt:lpstr>[org name] finance team  (II)</vt:lpstr>
      <vt:lpstr>[org name] finance team  (III)</vt:lpstr>
      <vt:lpstr>[org name] finance team  (IV)</vt:lpstr>
      <vt:lpstr>[org name] finance team (v)</vt:lpstr>
      <vt:lpstr>[org name] finance team (vi)</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POPIA Compliance Project departmental specialist training sessions</dc:title>
  <dc:creator>Peter Tobin</dc:creator>
  <cp:lastModifiedBy>Peter Tobin</cp:lastModifiedBy>
  <cp:revision>1</cp:revision>
  <dcterms:created xsi:type="dcterms:W3CDTF">2019-02-20T08:40:49Z</dcterms:created>
  <dcterms:modified xsi:type="dcterms:W3CDTF">2019-02-20T08:48:19Z</dcterms:modified>
</cp:coreProperties>
</file>