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44" r:id="rId2"/>
    <p:sldId id="345" r:id="rId3"/>
    <p:sldId id="346" r:id="rId4"/>
    <p:sldId id="347" r:id="rId5"/>
    <p:sldId id="348" r:id="rId6"/>
    <p:sldId id="349" r:id="rId7"/>
    <p:sldId id="350" r:id="rId8"/>
    <p:sldId id="351" r:id="rId9"/>
    <p:sldId id="352" r:id="rId10"/>
    <p:sldId id="353" r:id="rId11"/>
    <p:sldId id="354" r:id="rId12"/>
    <p:sldId id="355" r:id="rId13"/>
    <p:sldId id="356" r:id="rId14"/>
    <p:sldId id="357" r:id="rId15"/>
    <p:sldId id="358" r:id="rId16"/>
    <p:sldId id="359" r:id="rId17"/>
    <p:sldId id="360" r:id="rId18"/>
    <p:sldId id="361" r:id="rId19"/>
  </p:sldIdLst>
  <p:sldSz cx="9906000" cy="6858000" type="A4"/>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p:cViewPr>
        <p:scale>
          <a:sx n="75" d="100"/>
          <a:sy n="75" d="100"/>
        </p:scale>
        <p:origin x="-1080" y="-30"/>
      </p:cViewPr>
      <p:guideLst>
        <p:guide orient="horz" pos="2160"/>
        <p:guide pos="312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6194AB81-0D43-4BFF-A16B-124B6C8022EA}" type="datetimeFigureOut">
              <a:rPr lang="en-ZA" smtClean="0"/>
              <a:pPr/>
              <a:t>2015/02/06</a:t>
            </a:fld>
            <a:endParaRPr lang="en-ZA"/>
          </a:p>
        </p:txBody>
      </p:sp>
      <p:sp>
        <p:nvSpPr>
          <p:cNvPr id="4" name="Slide Image Placeholder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429E4186-BAEB-4302-BABA-11C40146292E}" type="slidenum">
              <a:rPr lang="en-ZA" smtClean="0"/>
              <a:pPr/>
              <a:t>‹#›</a:t>
            </a:fld>
            <a:endParaRPr lang="en-ZA"/>
          </a:p>
        </p:txBody>
      </p:sp>
    </p:spTree>
    <p:extLst>
      <p:ext uri="{BB962C8B-B14F-4D97-AF65-F5344CB8AC3E}">
        <p14:creationId xmlns:p14="http://schemas.microsoft.com/office/powerpoint/2010/main" xmlns="" val="3718320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a:t>
            </a:fld>
            <a:endParaRPr lang="en-US"/>
          </a:p>
        </p:txBody>
      </p:sp>
    </p:spTree>
    <p:extLst>
      <p:ext uri="{BB962C8B-B14F-4D97-AF65-F5344CB8AC3E}">
        <p14:creationId xmlns:p14="http://schemas.microsoft.com/office/powerpoint/2010/main" xmlns="" val="2973197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10</a:t>
            </a:fld>
            <a:endParaRPr lang="en-US"/>
          </a:p>
        </p:txBody>
      </p:sp>
    </p:spTree>
    <p:extLst>
      <p:ext uri="{BB962C8B-B14F-4D97-AF65-F5344CB8AC3E}">
        <p14:creationId xmlns:p14="http://schemas.microsoft.com/office/powerpoint/2010/main" xmlns="" val="1038898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11</a:t>
            </a:fld>
            <a:endParaRPr lang="en-US"/>
          </a:p>
        </p:txBody>
      </p:sp>
    </p:spTree>
    <p:extLst>
      <p:ext uri="{BB962C8B-B14F-4D97-AF65-F5344CB8AC3E}">
        <p14:creationId xmlns:p14="http://schemas.microsoft.com/office/powerpoint/2010/main" xmlns="" val="3751599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12</a:t>
            </a:fld>
            <a:endParaRPr lang="en-US"/>
          </a:p>
        </p:txBody>
      </p:sp>
    </p:spTree>
    <p:extLst>
      <p:ext uri="{BB962C8B-B14F-4D97-AF65-F5344CB8AC3E}">
        <p14:creationId xmlns:p14="http://schemas.microsoft.com/office/powerpoint/2010/main" xmlns="" val="488182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13</a:t>
            </a:fld>
            <a:endParaRPr lang="en-US"/>
          </a:p>
        </p:txBody>
      </p:sp>
    </p:spTree>
    <p:extLst>
      <p:ext uri="{BB962C8B-B14F-4D97-AF65-F5344CB8AC3E}">
        <p14:creationId xmlns:p14="http://schemas.microsoft.com/office/powerpoint/2010/main" xmlns="" val="1848434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14</a:t>
            </a:fld>
            <a:endParaRPr lang="en-US"/>
          </a:p>
        </p:txBody>
      </p:sp>
    </p:spTree>
    <p:extLst>
      <p:ext uri="{BB962C8B-B14F-4D97-AF65-F5344CB8AC3E}">
        <p14:creationId xmlns:p14="http://schemas.microsoft.com/office/powerpoint/2010/main" xmlns="" val="45798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15</a:t>
            </a:fld>
            <a:endParaRPr lang="en-US"/>
          </a:p>
        </p:txBody>
      </p:sp>
    </p:spTree>
    <p:extLst>
      <p:ext uri="{BB962C8B-B14F-4D97-AF65-F5344CB8AC3E}">
        <p14:creationId xmlns:p14="http://schemas.microsoft.com/office/powerpoint/2010/main" xmlns="" val="533167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16</a:t>
            </a:fld>
            <a:endParaRPr lang="en-US"/>
          </a:p>
        </p:txBody>
      </p:sp>
    </p:spTree>
    <p:extLst>
      <p:ext uri="{BB962C8B-B14F-4D97-AF65-F5344CB8AC3E}">
        <p14:creationId xmlns:p14="http://schemas.microsoft.com/office/powerpoint/2010/main" xmlns="" val="1653778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9E4186-BAEB-4302-BABA-11C40146292E}" type="slidenum">
              <a:rPr lang="en-ZA" smtClean="0"/>
              <a:pPr/>
              <a:t>17</a:t>
            </a:fld>
            <a:endParaRPr lang="en-Z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9E4186-BAEB-4302-BABA-11C40146292E}" type="slidenum">
              <a:rPr lang="en-ZA" smtClean="0"/>
              <a:pPr/>
              <a:t>18</a:t>
            </a:fld>
            <a:endParaRPr lang="en-Z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2</a:t>
            </a:fld>
            <a:endParaRPr lang="en-US"/>
          </a:p>
        </p:txBody>
      </p:sp>
    </p:spTree>
    <p:extLst>
      <p:ext uri="{BB962C8B-B14F-4D97-AF65-F5344CB8AC3E}">
        <p14:creationId xmlns:p14="http://schemas.microsoft.com/office/powerpoint/2010/main" xmlns="" val="3145340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3</a:t>
            </a:fld>
            <a:endParaRPr lang="en-US"/>
          </a:p>
        </p:txBody>
      </p:sp>
    </p:spTree>
    <p:extLst>
      <p:ext uri="{BB962C8B-B14F-4D97-AF65-F5344CB8AC3E}">
        <p14:creationId xmlns:p14="http://schemas.microsoft.com/office/powerpoint/2010/main" xmlns="" val="88139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4</a:t>
            </a:fld>
            <a:endParaRPr lang="en-US"/>
          </a:p>
        </p:txBody>
      </p:sp>
    </p:spTree>
    <p:extLst>
      <p:ext uri="{BB962C8B-B14F-4D97-AF65-F5344CB8AC3E}">
        <p14:creationId xmlns:p14="http://schemas.microsoft.com/office/powerpoint/2010/main" xmlns="" val="3096218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5</a:t>
            </a:fld>
            <a:endParaRPr lang="en-US"/>
          </a:p>
        </p:txBody>
      </p:sp>
    </p:spTree>
    <p:extLst>
      <p:ext uri="{BB962C8B-B14F-4D97-AF65-F5344CB8AC3E}">
        <p14:creationId xmlns:p14="http://schemas.microsoft.com/office/powerpoint/2010/main" xmlns="" val="1189173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6</a:t>
            </a:fld>
            <a:endParaRPr lang="en-US"/>
          </a:p>
        </p:txBody>
      </p:sp>
    </p:spTree>
    <p:extLst>
      <p:ext uri="{BB962C8B-B14F-4D97-AF65-F5344CB8AC3E}">
        <p14:creationId xmlns:p14="http://schemas.microsoft.com/office/powerpoint/2010/main" xmlns="" val="3274138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7</a:t>
            </a:fld>
            <a:endParaRPr lang="en-US"/>
          </a:p>
        </p:txBody>
      </p:sp>
    </p:spTree>
    <p:extLst>
      <p:ext uri="{BB962C8B-B14F-4D97-AF65-F5344CB8AC3E}">
        <p14:creationId xmlns:p14="http://schemas.microsoft.com/office/powerpoint/2010/main" xmlns="" val="3863660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8</a:t>
            </a:fld>
            <a:endParaRPr lang="en-US"/>
          </a:p>
        </p:txBody>
      </p:sp>
    </p:spTree>
    <p:extLst>
      <p:ext uri="{BB962C8B-B14F-4D97-AF65-F5344CB8AC3E}">
        <p14:creationId xmlns:p14="http://schemas.microsoft.com/office/powerpoint/2010/main" xmlns="" val="4237329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087E50A-6FD9-4798-85AB-814B801F5CD5}" type="slidenum">
              <a:rPr lang="en-US" smtClean="0"/>
              <a:pPr/>
              <a:t>9</a:t>
            </a:fld>
            <a:endParaRPr lang="en-US"/>
          </a:p>
        </p:txBody>
      </p:sp>
    </p:spTree>
    <p:extLst>
      <p:ext uri="{BB962C8B-B14F-4D97-AF65-F5344CB8AC3E}">
        <p14:creationId xmlns:p14="http://schemas.microsoft.com/office/powerpoint/2010/main" xmlns="" val="822367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r>
              <a:rPr lang="en-US" smtClean="0"/>
              <a:t>2 December 2014</a:t>
            </a:r>
            <a:endParaRPr lang="en-ZA"/>
          </a:p>
        </p:txBody>
      </p:sp>
      <p:sp>
        <p:nvSpPr>
          <p:cNvPr id="5" name="Footer Placeholder 4"/>
          <p:cNvSpPr>
            <a:spLocks noGrp="1"/>
          </p:cNvSpPr>
          <p:nvPr>
            <p:ph type="ftr" sz="quarter" idx="11"/>
          </p:nvPr>
        </p:nvSpPr>
        <p:spPr/>
        <p:txBody>
          <a:bodyPr/>
          <a:lstStyle/>
          <a:p>
            <a:r>
              <a:rPr lang="en-US" smtClean="0"/>
              <a:t>Copyright © IACT-Africa, 2014. All rights reserved.</a:t>
            </a:r>
            <a:endParaRPr lang="en-ZA"/>
          </a:p>
        </p:txBody>
      </p:sp>
      <p:sp>
        <p:nvSpPr>
          <p:cNvPr id="6" name="Slide Number Placeholder 5"/>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3429888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r>
              <a:rPr lang="en-US" smtClean="0"/>
              <a:t>2 December 2014</a:t>
            </a:r>
            <a:endParaRPr lang="en-ZA"/>
          </a:p>
        </p:txBody>
      </p:sp>
      <p:sp>
        <p:nvSpPr>
          <p:cNvPr id="5" name="Footer Placeholder 4"/>
          <p:cNvSpPr>
            <a:spLocks noGrp="1"/>
          </p:cNvSpPr>
          <p:nvPr>
            <p:ph type="ftr" sz="quarter" idx="11"/>
          </p:nvPr>
        </p:nvSpPr>
        <p:spPr/>
        <p:txBody>
          <a:bodyPr/>
          <a:lstStyle/>
          <a:p>
            <a:r>
              <a:rPr lang="en-US" smtClean="0"/>
              <a:t>Copyright © IACT-Africa, 2014. All rights reserved.</a:t>
            </a:r>
            <a:endParaRPr lang="en-ZA"/>
          </a:p>
        </p:txBody>
      </p:sp>
      <p:sp>
        <p:nvSpPr>
          <p:cNvPr id="6" name="Slide Number Placeholder 5"/>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1656493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r>
              <a:rPr lang="en-US" smtClean="0"/>
              <a:t>2 December 2014</a:t>
            </a:r>
            <a:endParaRPr lang="en-ZA"/>
          </a:p>
        </p:txBody>
      </p:sp>
      <p:sp>
        <p:nvSpPr>
          <p:cNvPr id="5" name="Footer Placeholder 4"/>
          <p:cNvSpPr>
            <a:spLocks noGrp="1"/>
          </p:cNvSpPr>
          <p:nvPr>
            <p:ph type="ftr" sz="quarter" idx="11"/>
          </p:nvPr>
        </p:nvSpPr>
        <p:spPr/>
        <p:txBody>
          <a:bodyPr/>
          <a:lstStyle/>
          <a:p>
            <a:r>
              <a:rPr lang="en-US" smtClean="0"/>
              <a:t>Copyright © IACT-Africa, 2014. All rights reserved.</a:t>
            </a:r>
            <a:endParaRPr lang="en-ZA"/>
          </a:p>
        </p:txBody>
      </p:sp>
      <p:sp>
        <p:nvSpPr>
          <p:cNvPr id="6" name="Slide Number Placeholder 5"/>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1644945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38" y="4514"/>
            <a:ext cx="8543925" cy="1325563"/>
          </a:xfrm>
        </p:spPr>
        <p:txBody>
          <a:bodyPr>
            <a:normAutofit/>
          </a:bodyPr>
          <a:lstStyle>
            <a:lvl1pPr algn="ctr">
              <a:defRPr sz="3600">
                <a:latin typeface="+mn-lt"/>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p>
            <a:r>
              <a:rPr lang="en-US" smtClean="0"/>
              <a:t>2 December 2014</a:t>
            </a:r>
            <a:endParaRPr lang="en-ZA"/>
          </a:p>
        </p:txBody>
      </p:sp>
      <p:sp>
        <p:nvSpPr>
          <p:cNvPr id="5" name="Footer Placeholder 4"/>
          <p:cNvSpPr>
            <a:spLocks noGrp="1"/>
          </p:cNvSpPr>
          <p:nvPr>
            <p:ph type="ftr" sz="quarter" idx="11"/>
          </p:nvPr>
        </p:nvSpPr>
        <p:spPr/>
        <p:txBody>
          <a:bodyPr/>
          <a:lstStyle/>
          <a:p>
            <a:r>
              <a:rPr lang="en-US" smtClean="0"/>
              <a:t>Copyright © IACT-Africa, 2014. All rights reserved.</a:t>
            </a:r>
            <a:endParaRPr lang="en-ZA"/>
          </a:p>
        </p:txBody>
      </p:sp>
      <p:sp>
        <p:nvSpPr>
          <p:cNvPr id="6" name="Slide Number Placeholder 5"/>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3191674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 December 2014</a:t>
            </a:r>
            <a:endParaRPr lang="en-ZA"/>
          </a:p>
        </p:txBody>
      </p:sp>
      <p:sp>
        <p:nvSpPr>
          <p:cNvPr id="5" name="Footer Placeholder 4"/>
          <p:cNvSpPr>
            <a:spLocks noGrp="1"/>
          </p:cNvSpPr>
          <p:nvPr>
            <p:ph type="ftr" sz="quarter" idx="11"/>
          </p:nvPr>
        </p:nvSpPr>
        <p:spPr/>
        <p:txBody>
          <a:bodyPr/>
          <a:lstStyle/>
          <a:p>
            <a:r>
              <a:rPr lang="en-US" smtClean="0"/>
              <a:t>Copyright © IACT-Africa, 2014. All rights reserved.</a:t>
            </a:r>
            <a:endParaRPr lang="en-ZA"/>
          </a:p>
        </p:txBody>
      </p:sp>
      <p:sp>
        <p:nvSpPr>
          <p:cNvPr id="6" name="Slide Number Placeholder 5"/>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281943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r>
              <a:rPr lang="en-US" smtClean="0"/>
              <a:t>2 December 2014</a:t>
            </a:r>
            <a:endParaRPr lang="en-ZA"/>
          </a:p>
        </p:txBody>
      </p:sp>
      <p:sp>
        <p:nvSpPr>
          <p:cNvPr id="6" name="Footer Placeholder 5"/>
          <p:cNvSpPr>
            <a:spLocks noGrp="1"/>
          </p:cNvSpPr>
          <p:nvPr>
            <p:ph type="ftr" sz="quarter" idx="11"/>
          </p:nvPr>
        </p:nvSpPr>
        <p:spPr/>
        <p:txBody>
          <a:bodyPr/>
          <a:lstStyle/>
          <a:p>
            <a:r>
              <a:rPr lang="en-US" smtClean="0"/>
              <a:t>Copyright © IACT-Africa, 2014. All rights reserved.</a:t>
            </a:r>
            <a:endParaRPr lang="en-ZA"/>
          </a:p>
        </p:txBody>
      </p:sp>
      <p:sp>
        <p:nvSpPr>
          <p:cNvPr id="7" name="Slide Number Placeholder 6"/>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143720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14"/>
            <a:ext cx="8543925" cy="1325563"/>
          </a:xfrm>
        </p:spPr>
        <p:txBody>
          <a:bodyPr>
            <a:normAutofit/>
          </a:bodyPr>
          <a:lstStyle>
            <a:lvl1pPr>
              <a:defRPr sz="3600">
                <a:latin typeface="+mn-lt"/>
              </a:defRPr>
            </a:lvl1pPr>
          </a:lstStyle>
          <a:p>
            <a:r>
              <a:rPr lang="en-US" dirty="0" smtClean="0"/>
              <a:t>Click to edit Master title style</a:t>
            </a:r>
            <a:endParaRPr lang="en-ZA" dirty="0"/>
          </a:p>
        </p:txBody>
      </p:sp>
      <p:sp>
        <p:nvSpPr>
          <p:cNvPr id="3" name="Text Placeholder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
        <p:nvSpPr>
          <p:cNvPr id="8" name="Footer Placeholder 7"/>
          <p:cNvSpPr>
            <a:spLocks noGrp="1"/>
          </p:cNvSpPr>
          <p:nvPr>
            <p:ph type="ftr" sz="quarter" idx="11"/>
          </p:nvPr>
        </p:nvSpPr>
        <p:spPr/>
        <p:txBody>
          <a:bodyPr/>
          <a:lstStyle/>
          <a:p>
            <a:r>
              <a:rPr lang="en-US" smtClean="0"/>
              <a:t>Copyright © IACT-Africa, 2014. All rights reserved.</a:t>
            </a:r>
            <a:endParaRPr lang="en-ZA"/>
          </a:p>
        </p:txBody>
      </p:sp>
      <p:sp>
        <p:nvSpPr>
          <p:cNvPr id="9" name="Slide Number Placeholder 8"/>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223523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1038" y="4514"/>
            <a:ext cx="8543925" cy="1325563"/>
          </a:xfrm>
        </p:spPr>
        <p:txBody>
          <a:bodyPr>
            <a:normAutofit/>
          </a:bodyPr>
          <a:lstStyle>
            <a:lvl1pPr algn="ctr">
              <a:defRPr sz="3600">
                <a:latin typeface="+mn-lt"/>
              </a:defRPr>
            </a:lvl1pPr>
          </a:lstStyle>
          <a:p>
            <a:r>
              <a:rPr lang="en-US" dirty="0" smtClean="0"/>
              <a:t>Click to edit Master title style</a:t>
            </a:r>
            <a:endParaRPr lang="en-ZA" dirty="0"/>
          </a:p>
        </p:txBody>
      </p:sp>
      <p:sp>
        <p:nvSpPr>
          <p:cNvPr id="3" name="Date Placeholder 2"/>
          <p:cNvSpPr>
            <a:spLocks noGrp="1"/>
          </p:cNvSpPr>
          <p:nvPr>
            <p:ph type="dt" sz="half" idx="10"/>
          </p:nvPr>
        </p:nvSpPr>
        <p:spPr/>
        <p:txBody>
          <a:bodyPr/>
          <a:lstStyle/>
          <a:p>
            <a:r>
              <a:rPr lang="en-US" smtClean="0"/>
              <a:t>2 December 2014</a:t>
            </a:r>
            <a:endParaRPr lang="en-ZA"/>
          </a:p>
        </p:txBody>
      </p:sp>
      <p:sp>
        <p:nvSpPr>
          <p:cNvPr id="4" name="Footer Placeholder 3"/>
          <p:cNvSpPr>
            <a:spLocks noGrp="1"/>
          </p:cNvSpPr>
          <p:nvPr>
            <p:ph type="ftr" sz="quarter" idx="11"/>
          </p:nvPr>
        </p:nvSpPr>
        <p:spPr/>
        <p:txBody>
          <a:bodyPr/>
          <a:lstStyle/>
          <a:p>
            <a:r>
              <a:rPr lang="en-US" smtClean="0"/>
              <a:t>Copyright © IACT-Africa, 2014. All rights reserved.</a:t>
            </a:r>
            <a:endParaRPr lang="en-ZA"/>
          </a:p>
        </p:txBody>
      </p:sp>
      <p:sp>
        <p:nvSpPr>
          <p:cNvPr id="5" name="Slide Number Placeholder 4"/>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4284989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 December 2014</a:t>
            </a:r>
            <a:endParaRPr lang="en-ZA"/>
          </a:p>
        </p:txBody>
      </p:sp>
      <p:sp>
        <p:nvSpPr>
          <p:cNvPr id="3" name="Footer Placeholder 2"/>
          <p:cNvSpPr>
            <a:spLocks noGrp="1"/>
          </p:cNvSpPr>
          <p:nvPr>
            <p:ph type="ftr" sz="quarter" idx="11"/>
          </p:nvPr>
        </p:nvSpPr>
        <p:spPr/>
        <p:txBody>
          <a:bodyPr/>
          <a:lstStyle/>
          <a:p>
            <a:r>
              <a:rPr lang="en-US" smtClean="0"/>
              <a:t>Copyright © IACT-Africa, 2014. All rights reserved.</a:t>
            </a:r>
            <a:endParaRPr lang="en-ZA"/>
          </a:p>
        </p:txBody>
      </p:sp>
      <p:sp>
        <p:nvSpPr>
          <p:cNvPr id="4" name="Slide Number Placeholder 3"/>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2872456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 December 2014</a:t>
            </a:r>
            <a:endParaRPr lang="en-ZA"/>
          </a:p>
        </p:txBody>
      </p:sp>
      <p:sp>
        <p:nvSpPr>
          <p:cNvPr id="6" name="Footer Placeholder 5"/>
          <p:cNvSpPr>
            <a:spLocks noGrp="1"/>
          </p:cNvSpPr>
          <p:nvPr>
            <p:ph type="ftr" sz="quarter" idx="11"/>
          </p:nvPr>
        </p:nvSpPr>
        <p:spPr/>
        <p:txBody>
          <a:bodyPr/>
          <a:lstStyle/>
          <a:p>
            <a:r>
              <a:rPr lang="en-US" smtClean="0"/>
              <a:t>Copyright © IACT-Africa, 2014. All rights reserved.</a:t>
            </a:r>
            <a:endParaRPr lang="en-ZA"/>
          </a:p>
        </p:txBody>
      </p:sp>
      <p:sp>
        <p:nvSpPr>
          <p:cNvPr id="7" name="Slide Number Placeholder 6"/>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968719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4211340" y="987426"/>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 December 2014</a:t>
            </a:r>
            <a:endParaRPr lang="en-ZA"/>
          </a:p>
        </p:txBody>
      </p:sp>
      <p:sp>
        <p:nvSpPr>
          <p:cNvPr id="6" name="Footer Placeholder 5"/>
          <p:cNvSpPr>
            <a:spLocks noGrp="1"/>
          </p:cNvSpPr>
          <p:nvPr>
            <p:ph type="ftr" sz="quarter" idx="11"/>
          </p:nvPr>
        </p:nvSpPr>
        <p:spPr/>
        <p:txBody>
          <a:bodyPr/>
          <a:lstStyle/>
          <a:p>
            <a:r>
              <a:rPr lang="en-US" smtClean="0"/>
              <a:t>Copyright © IACT-Africa, 2014. All rights reserved.</a:t>
            </a:r>
            <a:endParaRPr lang="en-ZA"/>
          </a:p>
        </p:txBody>
      </p:sp>
      <p:sp>
        <p:nvSpPr>
          <p:cNvPr id="7" name="Slide Number Placeholder 6"/>
          <p:cNvSpPr>
            <a:spLocks noGrp="1"/>
          </p:cNvSpPr>
          <p:nvPr>
            <p:ph type="sldNum" sz="quarter" idx="12"/>
          </p:nvPr>
        </p:nvSpPr>
        <p:spPr/>
        <p:txBody>
          <a:body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517115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 December 2014</a:t>
            </a:r>
            <a:endParaRPr lang="en-ZA"/>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Copyright © IACT-Africa, 2014. All rights reserved.</a:t>
            </a:r>
            <a:endParaRPr lang="en-ZA"/>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C5202-DA7F-4595-B405-065363EFAC6E}" type="slidenum">
              <a:rPr lang="en-ZA" smtClean="0"/>
              <a:pPr/>
              <a:t>‹#›</a:t>
            </a:fld>
            <a:endParaRPr lang="en-ZA"/>
          </a:p>
        </p:txBody>
      </p:sp>
    </p:spTree>
    <p:extLst>
      <p:ext uri="{BB962C8B-B14F-4D97-AF65-F5344CB8AC3E}">
        <p14:creationId xmlns:p14="http://schemas.microsoft.com/office/powerpoint/2010/main" xmlns="" val="2696729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910392"/>
            <a:ext cx="8420100" cy="1470025"/>
          </a:xfrm>
        </p:spPr>
        <p:txBody>
          <a:bodyPr>
            <a:normAutofit fontScale="90000"/>
          </a:bodyPr>
          <a:lstStyle/>
          <a:p>
            <a:r>
              <a:rPr lang="en-US" dirty="0" smtClean="0"/>
              <a:t>POPI: why should I care?  </a:t>
            </a:r>
            <a:br>
              <a:rPr lang="en-US" dirty="0" smtClean="0"/>
            </a:br>
            <a:r>
              <a:rPr lang="en-US" dirty="0" smtClean="0"/>
              <a:t>Examples and </a:t>
            </a:r>
            <a:br>
              <a:rPr lang="en-US" dirty="0" smtClean="0"/>
            </a:br>
            <a:r>
              <a:rPr lang="en-US" dirty="0" smtClean="0"/>
              <a:t>observation exercise</a:t>
            </a:r>
            <a:endParaRPr lang="en-US" dirty="0"/>
          </a:p>
        </p:txBody>
      </p:sp>
      <p:sp>
        <p:nvSpPr>
          <p:cNvPr id="3" name="Subtitle 2"/>
          <p:cNvSpPr>
            <a:spLocks noGrp="1"/>
          </p:cNvSpPr>
          <p:nvPr>
            <p:ph type="subTitle" idx="1"/>
          </p:nvPr>
        </p:nvSpPr>
        <p:spPr>
          <a:xfrm>
            <a:off x="1155700" y="5715000"/>
            <a:ext cx="7594600" cy="533400"/>
          </a:xfrm>
        </p:spPr>
        <p:txBody>
          <a:bodyPr>
            <a:normAutofit/>
          </a:bodyPr>
          <a:lstStyle/>
          <a:p>
            <a:r>
              <a:rPr lang="en-US" sz="1200" dirty="0" smtClean="0"/>
              <a:t>Source: http://www.csoonline.com/article/2131082/data-protection/81971-Whats-wrong-with-this-picture-The-NEW-clean-desk-test.html</a:t>
            </a:r>
            <a:endParaRPr lang="en-US" sz="1200" dirty="0"/>
          </a:p>
        </p:txBody>
      </p:sp>
      <p:sp>
        <p:nvSpPr>
          <p:cNvPr id="6" name="Footer Placeholder 5"/>
          <p:cNvSpPr>
            <a:spLocks noGrp="1"/>
          </p:cNvSpPr>
          <p:nvPr>
            <p:ph type="ftr" sz="quarter" idx="11"/>
          </p:nvPr>
        </p:nvSpPr>
        <p:spPr>
          <a:xfrm>
            <a:off x="2146300" y="6356351"/>
            <a:ext cx="5365750" cy="365125"/>
          </a:xfrm>
        </p:spPr>
        <p:txBody>
          <a:bodyPr/>
          <a:lstStyle/>
          <a:p>
            <a:r>
              <a:rPr lang="en-US" smtClean="0"/>
              <a:t>Copyright © IACT-Africa, 2014. All rights reserved.</a:t>
            </a:r>
            <a:endParaRPr lang="en-ZA" dirty="0"/>
          </a:p>
        </p:txBody>
      </p:sp>
      <p:sp>
        <p:nvSpPr>
          <p:cNvPr id="7" name="Slide Number Placeholder 6"/>
          <p:cNvSpPr>
            <a:spLocks noGrp="1"/>
          </p:cNvSpPr>
          <p:nvPr>
            <p:ph type="sldNum" sz="quarter" idx="12"/>
          </p:nvPr>
        </p:nvSpPr>
        <p:spPr/>
        <p:txBody>
          <a:bodyPr/>
          <a:lstStyle/>
          <a:p>
            <a:fld id="{9AD92BC2-C8E1-403A-BBAD-E32492D4A967}" type="slidenum">
              <a:rPr lang="en-ZA" smtClean="0"/>
              <a:pPr/>
              <a:t>1</a:t>
            </a:fld>
            <a:endParaRPr lang="en-ZA"/>
          </a:p>
        </p:txBody>
      </p:sp>
      <p:sp>
        <p:nvSpPr>
          <p:cNvPr id="8" name="Date Placeholder 7"/>
          <p:cNvSpPr>
            <a:spLocks noGrp="1"/>
          </p:cNvSpPr>
          <p:nvPr>
            <p:ph type="dt" sz="half" idx="10"/>
          </p:nvPr>
        </p:nvSpPr>
        <p:spPr/>
        <p:txBody>
          <a:bodyPr/>
          <a:lstStyle/>
          <a:p>
            <a:r>
              <a:rPr lang="en-US" smtClean="0"/>
              <a:t>2 December 2014</a:t>
            </a:r>
            <a:endParaRPr lang="en-ZA"/>
          </a:p>
        </p:txBody>
      </p:sp>
      <p:pic>
        <p:nvPicPr>
          <p:cNvPr id="9" name="Picture 8"/>
          <p:cNvPicPr/>
          <p:nvPr/>
        </p:nvPicPr>
        <p:blipFill>
          <a:blip r:embed="rId3" cstate="email"/>
          <a:srcRect/>
          <a:stretch>
            <a:fillRect/>
          </a:stretch>
        </p:blipFill>
        <p:spPr bwMode="auto">
          <a:xfrm>
            <a:off x="3280411" y="277042"/>
            <a:ext cx="3733800" cy="13335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Vulnerable USB data </a:t>
            </a:r>
            <a:br>
              <a:rPr lang="en-US" dirty="0" smtClean="0"/>
            </a:br>
            <a:r>
              <a:rPr lang="en-US" dirty="0" smtClean="0"/>
              <a:t>– potential data breach</a:t>
            </a:r>
            <a:endParaRPr lang="en-US" dirty="0"/>
          </a:p>
        </p:txBody>
      </p:sp>
      <p:pic>
        <p:nvPicPr>
          <p:cNvPr id="11266" name="Picture 2"/>
          <p:cNvPicPr>
            <a:picLocks noChangeAspect="1" noChangeArrowheads="1"/>
          </p:cNvPicPr>
          <p:nvPr/>
        </p:nvPicPr>
        <p:blipFill>
          <a:blip r:embed="rId3" cstate="email"/>
          <a:srcRect/>
          <a:stretch>
            <a:fillRect/>
          </a:stretch>
        </p:blipFill>
        <p:spPr bwMode="auto">
          <a:xfrm>
            <a:off x="990600" y="1295400"/>
            <a:ext cx="8014972" cy="4953000"/>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smtClean="0"/>
              <a:t>Copyright © IACT-Africa, 2014. All rights reserved.</a:t>
            </a:r>
            <a:endParaRPr lang="en-ZA" dirty="0"/>
          </a:p>
        </p:txBody>
      </p:sp>
      <p:sp>
        <p:nvSpPr>
          <p:cNvPr id="5" name="Slide Number Placeholder 4"/>
          <p:cNvSpPr>
            <a:spLocks noGrp="1"/>
          </p:cNvSpPr>
          <p:nvPr>
            <p:ph type="sldNum" sz="quarter" idx="12"/>
          </p:nvPr>
        </p:nvSpPr>
        <p:spPr/>
        <p:txBody>
          <a:bodyPr/>
          <a:lstStyle/>
          <a:p>
            <a:fld id="{9AD92BC2-C8E1-403A-BBAD-E32492D4A967}" type="slidenum">
              <a:rPr lang="en-ZA" smtClean="0"/>
              <a:pPr/>
              <a:t>10</a:t>
            </a:fld>
            <a:endParaRPr lang="en-ZA"/>
          </a:p>
        </p:txBody>
      </p:sp>
      <p:sp>
        <p:nvSpPr>
          <p:cNvPr id="6" name="Date Placeholder 5"/>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Unsecured access card </a:t>
            </a:r>
            <a:br>
              <a:rPr lang="en-US" dirty="0" smtClean="0"/>
            </a:br>
            <a:r>
              <a:rPr lang="en-US" dirty="0" smtClean="0"/>
              <a:t>– potential data breach</a:t>
            </a:r>
            <a:endParaRPr lang="en-US" dirty="0"/>
          </a:p>
        </p:txBody>
      </p:sp>
      <p:pic>
        <p:nvPicPr>
          <p:cNvPr id="12290" name="Picture 2"/>
          <p:cNvPicPr>
            <a:picLocks noChangeAspect="1" noChangeArrowheads="1"/>
          </p:cNvPicPr>
          <p:nvPr/>
        </p:nvPicPr>
        <p:blipFill>
          <a:blip r:embed="rId3" cstate="email"/>
          <a:srcRect/>
          <a:stretch>
            <a:fillRect/>
          </a:stretch>
        </p:blipFill>
        <p:spPr bwMode="auto">
          <a:xfrm>
            <a:off x="825500" y="1295400"/>
            <a:ext cx="8337550" cy="5142976"/>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smtClean="0"/>
              <a:t>Copyright © IACT-Africa, 2014. All rights reserved.</a:t>
            </a:r>
            <a:endParaRPr lang="en-ZA" dirty="0"/>
          </a:p>
        </p:txBody>
      </p:sp>
      <p:sp>
        <p:nvSpPr>
          <p:cNvPr id="5" name="Slide Number Placeholder 4"/>
          <p:cNvSpPr>
            <a:spLocks noGrp="1"/>
          </p:cNvSpPr>
          <p:nvPr>
            <p:ph type="sldNum" sz="quarter" idx="12"/>
          </p:nvPr>
        </p:nvSpPr>
        <p:spPr/>
        <p:txBody>
          <a:bodyPr/>
          <a:lstStyle/>
          <a:p>
            <a:fld id="{9AD92BC2-C8E1-403A-BBAD-E32492D4A967}" type="slidenum">
              <a:rPr lang="en-ZA" smtClean="0"/>
              <a:pPr/>
              <a:t>11</a:t>
            </a:fld>
            <a:endParaRPr lang="en-ZA"/>
          </a:p>
        </p:txBody>
      </p:sp>
      <p:sp>
        <p:nvSpPr>
          <p:cNvPr id="6" name="Date Placeholder 5"/>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Forgotten printer document </a:t>
            </a:r>
            <a:br>
              <a:rPr lang="en-US" dirty="0" smtClean="0"/>
            </a:br>
            <a:r>
              <a:rPr lang="en-US" dirty="0" smtClean="0"/>
              <a:t>– potential data breach</a:t>
            </a:r>
            <a:endParaRPr lang="en-US" dirty="0"/>
          </a:p>
        </p:txBody>
      </p:sp>
      <p:pic>
        <p:nvPicPr>
          <p:cNvPr id="5122" name="Picture 2"/>
          <p:cNvPicPr>
            <a:picLocks noChangeAspect="1" noChangeArrowheads="1"/>
          </p:cNvPicPr>
          <p:nvPr/>
        </p:nvPicPr>
        <p:blipFill>
          <a:blip r:embed="rId3" cstate="email"/>
          <a:srcRect/>
          <a:stretch>
            <a:fillRect/>
          </a:stretch>
        </p:blipFill>
        <p:spPr bwMode="auto">
          <a:xfrm>
            <a:off x="825500" y="1371600"/>
            <a:ext cx="8255000" cy="508635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12</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Forgotten PI on the whiteboard </a:t>
            </a:r>
            <a:br>
              <a:rPr lang="en-US" dirty="0" smtClean="0"/>
            </a:br>
            <a:r>
              <a:rPr lang="en-US" dirty="0" smtClean="0"/>
              <a:t>– potential data breach</a:t>
            </a:r>
            <a:endParaRPr lang="en-US" dirty="0"/>
          </a:p>
        </p:txBody>
      </p:sp>
      <p:pic>
        <p:nvPicPr>
          <p:cNvPr id="13314" name="Picture 2"/>
          <p:cNvPicPr>
            <a:picLocks noChangeAspect="1" noChangeArrowheads="1"/>
          </p:cNvPicPr>
          <p:nvPr/>
        </p:nvPicPr>
        <p:blipFill>
          <a:blip r:embed="rId3" cstate="email"/>
          <a:srcRect/>
          <a:stretch>
            <a:fillRect/>
          </a:stretch>
        </p:blipFill>
        <p:spPr bwMode="auto">
          <a:xfrm>
            <a:off x="742950" y="1371601"/>
            <a:ext cx="8337550" cy="4908525"/>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smtClean="0"/>
              <a:t>Copyright © IACT-Africa, 2014. All rights reserved.</a:t>
            </a:r>
            <a:endParaRPr lang="en-ZA" dirty="0"/>
          </a:p>
        </p:txBody>
      </p:sp>
      <p:sp>
        <p:nvSpPr>
          <p:cNvPr id="5" name="Slide Number Placeholder 4"/>
          <p:cNvSpPr>
            <a:spLocks noGrp="1"/>
          </p:cNvSpPr>
          <p:nvPr>
            <p:ph type="sldNum" sz="quarter" idx="12"/>
          </p:nvPr>
        </p:nvSpPr>
        <p:spPr/>
        <p:txBody>
          <a:bodyPr/>
          <a:lstStyle/>
          <a:p>
            <a:fld id="{9AD92BC2-C8E1-403A-BBAD-E32492D4A967}" type="slidenum">
              <a:rPr lang="en-ZA" smtClean="0"/>
              <a:pPr/>
              <a:t>13</a:t>
            </a:fld>
            <a:endParaRPr lang="en-ZA"/>
          </a:p>
        </p:txBody>
      </p:sp>
      <p:sp>
        <p:nvSpPr>
          <p:cNvPr id="6" name="Date Placeholder 5"/>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OK, now the real test……</a:t>
            </a:r>
            <a:endParaRPr lang="en-US" sz="3600" dirty="0"/>
          </a:p>
        </p:txBody>
      </p:sp>
      <p:sp>
        <p:nvSpPr>
          <p:cNvPr id="5" name="Content Placeholder 4"/>
          <p:cNvSpPr>
            <a:spLocks noGrp="1"/>
          </p:cNvSpPr>
          <p:nvPr>
            <p:ph idx="1"/>
          </p:nvPr>
        </p:nvSpPr>
        <p:spPr>
          <a:xfrm>
            <a:off x="681038" y="1214846"/>
            <a:ext cx="4975179" cy="4962117"/>
          </a:xfrm>
        </p:spPr>
        <p:txBody>
          <a:bodyPr/>
          <a:lstStyle/>
          <a:p>
            <a:r>
              <a:rPr lang="en-US" dirty="0" smtClean="0"/>
              <a:t>On the next slide you will see a number of possible data privacy violations</a:t>
            </a:r>
          </a:p>
          <a:p>
            <a:r>
              <a:rPr lang="en-US" dirty="0" smtClean="0"/>
              <a:t>Work with your partner to see how many you can identify</a:t>
            </a:r>
          </a:p>
          <a:p>
            <a:r>
              <a:rPr lang="en-US" dirty="0" smtClean="0"/>
              <a:t>Use your answer sheet to capture your observations</a:t>
            </a:r>
          </a:p>
          <a:p>
            <a:r>
              <a:rPr lang="en-US" dirty="0" smtClean="0"/>
              <a:t>CLUE: there are more than 15 violations to find</a:t>
            </a:r>
            <a:endParaRPr lang="en-US" dirty="0"/>
          </a:p>
        </p:txBody>
      </p:sp>
      <p:sp>
        <p:nvSpPr>
          <p:cNvPr id="15362" name="AutoShape 2" descr="http://images.techhive.com/images/idge/imported/article/cso/2004/03/desk_danger-100251926-orig.jpg"/>
          <p:cNvSpPr>
            <a:spLocks noChangeAspect="1" noChangeArrowheads="1"/>
          </p:cNvSpPr>
          <p:nvPr/>
        </p:nvSpPr>
        <p:spPr bwMode="auto">
          <a:xfrm>
            <a:off x="168540" y="-144463"/>
            <a:ext cx="3302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Footer Placeholder 5"/>
          <p:cNvSpPr>
            <a:spLocks noGrp="1"/>
          </p:cNvSpPr>
          <p:nvPr>
            <p:ph type="ftr" sz="quarter" idx="11"/>
          </p:nvPr>
        </p:nvSpPr>
        <p:spPr/>
        <p:txBody>
          <a:bodyPr/>
          <a:lstStyle/>
          <a:p>
            <a:r>
              <a:rPr lang="en-US" smtClean="0"/>
              <a:t>Copyright © IACT-Africa, 2014. All rights reserved.</a:t>
            </a:r>
            <a:endParaRPr lang="en-ZA"/>
          </a:p>
        </p:txBody>
      </p:sp>
      <p:sp>
        <p:nvSpPr>
          <p:cNvPr id="7" name="Slide Number Placeholder 6"/>
          <p:cNvSpPr>
            <a:spLocks noGrp="1"/>
          </p:cNvSpPr>
          <p:nvPr>
            <p:ph type="sldNum" sz="quarter" idx="12"/>
          </p:nvPr>
        </p:nvSpPr>
        <p:spPr/>
        <p:txBody>
          <a:bodyPr/>
          <a:lstStyle/>
          <a:p>
            <a:fld id="{9AD92BC2-C8E1-403A-BBAD-E32492D4A967}" type="slidenum">
              <a:rPr lang="en-ZA" smtClean="0"/>
              <a:pPr/>
              <a:t>14</a:t>
            </a:fld>
            <a:endParaRPr lang="en-ZA"/>
          </a:p>
        </p:txBody>
      </p:sp>
      <p:sp>
        <p:nvSpPr>
          <p:cNvPr id="8" name="Date Placeholder 7"/>
          <p:cNvSpPr>
            <a:spLocks noGrp="1"/>
          </p:cNvSpPr>
          <p:nvPr>
            <p:ph type="dt" sz="half" idx="10"/>
          </p:nvPr>
        </p:nvSpPr>
        <p:spPr/>
        <p:txBody>
          <a:bodyPr/>
          <a:lstStyle/>
          <a:p>
            <a:r>
              <a:rPr lang="en-US" smtClean="0"/>
              <a:t>2 December 2014</a:t>
            </a:r>
            <a:endParaRPr lang="en-ZA"/>
          </a:p>
        </p:txBody>
      </p:sp>
      <p:pic>
        <p:nvPicPr>
          <p:cNvPr id="10241" name="Picture 1"/>
          <p:cNvPicPr>
            <a:picLocks noChangeAspect="1" noChangeArrowheads="1"/>
          </p:cNvPicPr>
          <p:nvPr/>
        </p:nvPicPr>
        <p:blipFill>
          <a:blip r:embed="rId3" cstate="email"/>
          <a:srcRect/>
          <a:stretch>
            <a:fillRect/>
          </a:stretch>
        </p:blipFill>
        <p:spPr bwMode="auto">
          <a:xfrm>
            <a:off x="5910190" y="1306285"/>
            <a:ext cx="3469214" cy="3911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descr="http://images.techhive.com/images/idge/imported/article/cso/2004/03/desk_danger-100251926-orig.jpg"/>
          <p:cNvSpPr>
            <a:spLocks noChangeAspect="1" noChangeArrowheads="1"/>
          </p:cNvSpPr>
          <p:nvPr/>
        </p:nvSpPr>
        <p:spPr bwMode="auto">
          <a:xfrm>
            <a:off x="168540" y="-144463"/>
            <a:ext cx="3302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363" name="Picture 3"/>
          <p:cNvPicPr>
            <a:picLocks noChangeAspect="1" noChangeArrowheads="1"/>
          </p:cNvPicPr>
          <p:nvPr/>
        </p:nvPicPr>
        <p:blipFill>
          <a:blip r:embed="rId3" cstate="email"/>
          <a:srcRect/>
          <a:stretch>
            <a:fillRect/>
          </a:stretch>
        </p:blipFill>
        <p:spPr bwMode="auto">
          <a:xfrm>
            <a:off x="0" y="-1"/>
            <a:ext cx="9906000" cy="7511143"/>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smtClean="0"/>
              <a:t>Copyright © IACT-Africa, 2014. All rights reserved.</a:t>
            </a:r>
            <a:endParaRPr lang="en-ZA" dirty="0"/>
          </a:p>
        </p:txBody>
      </p:sp>
      <p:sp>
        <p:nvSpPr>
          <p:cNvPr id="5" name="Slide Number Placeholder 4"/>
          <p:cNvSpPr>
            <a:spLocks noGrp="1"/>
          </p:cNvSpPr>
          <p:nvPr>
            <p:ph type="sldNum" sz="quarter" idx="12"/>
          </p:nvPr>
        </p:nvSpPr>
        <p:spPr/>
        <p:txBody>
          <a:bodyPr/>
          <a:lstStyle/>
          <a:p>
            <a:fld id="{9AD92BC2-C8E1-403A-BBAD-E32492D4A967}" type="slidenum">
              <a:rPr lang="en-ZA" smtClean="0"/>
              <a:pPr/>
              <a:t>15</a:t>
            </a:fld>
            <a:endParaRPr lang="en-ZA"/>
          </a:p>
        </p:txBody>
      </p:sp>
      <p:sp>
        <p:nvSpPr>
          <p:cNvPr id="6" name="Date Placeholder 5"/>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5058" name="Picture 2"/>
          <p:cNvPicPr>
            <a:picLocks noChangeAspect="1" noChangeArrowheads="1"/>
          </p:cNvPicPr>
          <p:nvPr/>
        </p:nvPicPr>
        <p:blipFill>
          <a:blip r:embed="rId3" cstate="email"/>
          <a:srcRect/>
          <a:stretch>
            <a:fillRect/>
          </a:stretch>
        </p:blipFill>
        <p:spPr bwMode="auto">
          <a:xfrm>
            <a:off x="0" y="0"/>
            <a:ext cx="9906000" cy="7985760"/>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US" smtClean="0"/>
              <a:t>Copyright © IACT-Africa, 2014. All rights reserved.</a:t>
            </a:r>
            <a:endParaRPr lang="en-ZA" dirty="0"/>
          </a:p>
        </p:txBody>
      </p:sp>
      <p:sp>
        <p:nvSpPr>
          <p:cNvPr id="5" name="Slide Number Placeholder 4"/>
          <p:cNvSpPr>
            <a:spLocks noGrp="1"/>
          </p:cNvSpPr>
          <p:nvPr>
            <p:ph type="sldNum" sz="quarter" idx="12"/>
          </p:nvPr>
        </p:nvSpPr>
        <p:spPr/>
        <p:txBody>
          <a:bodyPr/>
          <a:lstStyle/>
          <a:p>
            <a:fld id="{9AD92BC2-C8E1-403A-BBAD-E32492D4A967}" type="slidenum">
              <a:rPr lang="en-ZA" smtClean="0"/>
              <a:pPr/>
              <a:t>16</a:t>
            </a:fld>
            <a:endParaRPr lang="en-ZA"/>
          </a:p>
        </p:txBody>
      </p:sp>
      <p:sp>
        <p:nvSpPr>
          <p:cNvPr id="6" name="Date Placeholder 5"/>
          <p:cNvSpPr>
            <a:spLocks noGrp="1"/>
          </p:cNvSpPr>
          <p:nvPr>
            <p:ph type="dt" sz="half" idx="10"/>
          </p:nvPr>
        </p:nvSpPr>
        <p:spPr/>
        <p:txBody>
          <a:bodyPr/>
          <a:lstStyle/>
          <a:p>
            <a:r>
              <a:rPr lang="en-US" smtClean="0"/>
              <a:t>2 December 2014</a:t>
            </a:r>
            <a:endParaRPr lang="en-ZA"/>
          </a:p>
        </p:txBody>
      </p:sp>
      <p:sp>
        <p:nvSpPr>
          <p:cNvPr id="7" name="Oval 6"/>
          <p:cNvSpPr/>
          <p:nvPr/>
        </p:nvSpPr>
        <p:spPr>
          <a:xfrm>
            <a:off x="6997700" y="2730500"/>
            <a:ext cx="508000" cy="4699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14</a:t>
            </a:r>
            <a:endParaRPr lang="en-US" sz="12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exercise solution (I)</a:t>
            </a:r>
            <a:endParaRPr lang="en-US" dirty="0"/>
          </a:p>
        </p:txBody>
      </p:sp>
      <p:sp>
        <p:nvSpPr>
          <p:cNvPr id="3" name="Date Placeholder 2"/>
          <p:cNvSpPr>
            <a:spLocks noGrp="1"/>
          </p:cNvSpPr>
          <p:nvPr>
            <p:ph type="dt" sz="half" idx="10"/>
          </p:nvPr>
        </p:nvSpPr>
        <p:spPr/>
        <p:txBody>
          <a:bodyPr/>
          <a:lstStyle/>
          <a:p>
            <a:r>
              <a:rPr lang="en-US" smtClean="0"/>
              <a:t>2 December 2014</a:t>
            </a:r>
            <a:endParaRPr lang="en-ZA"/>
          </a:p>
        </p:txBody>
      </p:sp>
      <p:sp>
        <p:nvSpPr>
          <p:cNvPr id="4" name="Footer Placeholder 3"/>
          <p:cNvSpPr>
            <a:spLocks noGrp="1"/>
          </p:cNvSpPr>
          <p:nvPr>
            <p:ph type="ftr" sz="quarter" idx="11"/>
          </p:nvPr>
        </p:nvSpPr>
        <p:spPr/>
        <p:txBody>
          <a:bodyPr/>
          <a:lstStyle/>
          <a:p>
            <a:r>
              <a:rPr lang="en-US" smtClean="0"/>
              <a:t>Copyright © IACT-Africa, 2014. All rights reserved.</a:t>
            </a:r>
            <a:endParaRPr lang="en-ZA"/>
          </a:p>
        </p:txBody>
      </p:sp>
      <p:sp>
        <p:nvSpPr>
          <p:cNvPr id="5" name="Slide Number Placeholder 4"/>
          <p:cNvSpPr>
            <a:spLocks noGrp="1"/>
          </p:cNvSpPr>
          <p:nvPr>
            <p:ph type="sldNum" sz="quarter" idx="12"/>
          </p:nvPr>
        </p:nvSpPr>
        <p:spPr/>
        <p:txBody>
          <a:bodyPr/>
          <a:lstStyle/>
          <a:p>
            <a:fld id="{DCAC5202-DA7F-4595-B405-065363EFAC6E}" type="slidenum">
              <a:rPr lang="en-ZA" smtClean="0"/>
              <a:pPr/>
              <a:t>17</a:t>
            </a:fld>
            <a:endParaRPr lang="en-ZA"/>
          </a:p>
        </p:txBody>
      </p:sp>
      <p:graphicFrame>
        <p:nvGraphicFramePr>
          <p:cNvPr id="6" name="Table 5"/>
          <p:cNvGraphicFramePr>
            <a:graphicFrameLocks noGrp="1"/>
          </p:cNvGraphicFramePr>
          <p:nvPr/>
        </p:nvGraphicFramePr>
        <p:xfrm>
          <a:off x="469900" y="1670048"/>
          <a:ext cx="9055101" cy="996951"/>
        </p:xfrm>
        <a:graphic>
          <a:graphicData uri="http://schemas.openxmlformats.org/drawingml/2006/table">
            <a:tbl>
              <a:tblPr/>
              <a:tblGrid>
                <a:gridCol w="3018367"/>
                <a:gridCol w="3018367"/>
                <a:gridCol w="3018367"/>
              </a:tblGrid>
              <a:tr h="306754">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VIOLATIONS</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POLICY</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690197">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Day planner </a:t>
                      </a:r>
                      <a:r>
                        <a:rPr lang="en-US" sz="750" b="1" spc="-15" dirty="0">
                          <a:solidFill>
                            <a:srgbClr val="16161D"/>
                          </a:solidFill>
                          <a:latin typeface="Helvetica"/>
                          <a:ea typeface="Times New Roman"/>
                          <a:cs typeface="Times New Roman"/>
                        </a:rPr>
                        <a:t>(1)</a:t>
                      </a:r>
                      <a:r>
                        <a:rPr lang="en-US" sz="750" spc="-15" dirty="0">
                          <a:solidFill>
                            <a:srgbClr val="16161D"/>
                          </a:solidFill>
                          <a:latin typeface="Helvetica"/>
                          <a:ea typeface="Times New Roman"/>
                          <a:cs typeface="Times New Roman"/>
                        </a:rPr>
                        <a:t> and Rolodex </a:t>
                      </a:r>
                      <a:r>
                        <a:rPr lang="en-US" sz="750" b="1" spc="-15" dirty="0">
                          <a:solidFill>
                            <a:srgbClr val="16161D"/>
                          </a:solidFill>
                          <a:latin typeface="Helvetica"/>
                          <a:ea typeface="Times New Roman"/>
                          <a:cs typeface="Times New Roman"/>
                        </a:rPr>
                        <a:t>(2)</a:t>
                      </a:r>
                      <a:r>
                        <a:rPr lang="en-US" sz="750" spc="-15" dirty="0">
                          <a:solidFill>
                            <a:srgbClr val="16161D"/>
                          </a:solidFill>
                          <a:latin typeface="Helvetica"/>
                          <a:ea typeface="Times New Roman"/>
                          <a:cs typeface="Times New Roman"/>
                        </a:rPr>
                        <a:t> left on desk.</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Personal and professional information—including phone numbers, passwords, or notes on meeting times, places and subjects—is vulnerable.</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Store day planners and notebooks in a locked drawer or take them when away from desk for extended periods of time, including overnight.</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graphicFrame>
        <p:nvGraphicFramePr>
          <p:cNvPr id="7" name="Table 6"/>
          <p:cNvGraphicFramePr>
            <a:graphicFrameLocks noGrp="1"/>
          </p:cNvGraphicFramePr>
          <p:nvPr/>
        </p:nvGraphicFramePr>
        <p:xfrm>
          <a:off x="546100" y="2520947"/>
          <a:ext cx="8883651" cy="1727202"/>
        </p:xfrm>
        <a:graphic>
          <a:graphicData uri="http://schemas.openxmlformats.org/drawingml/2006/table">
            <a:tbl>
              <a:tblPr/>
              <a:tblGrid>
                <a:gridCol w="2961217"/>
                <a:gridCol w="2961217"/>
                <a:gridCol w="2961217"/>
              </a:tblGrid>
              <a:tr h="314037">
                <a:tc gridSpan="3">
                  <a:txBody>
                    <a:bodyPr/>
                    <a:lstStyle/>
                    <a:p>
                      <a:pPr marL="342900" marR="0" lvl="0" indent="-342900">
                        <a:lnSpc>
                          <a:spcPts val="1040"/>
                        </a:lnSpc>
                        <a:spcBef>
                          <a:spcPts val="1595"/>
                        </a:spcBef>
                        <a:spcAft>
                          <a:spcPts val="1595"/>
                        </a:spcAft>
                        <a:buFont typeface="+mj-lt"/>
                        <a:buNone/>
                      </a:pPr>
                      <a:r>
                        <a:rPr lang="en-US" sz="750" b="1" spc="-15" dirty="0">
                          <a:solidFill>
                            <a:srgbClr val="1E2226"/>
                          </a:solidFill>
                          <a:latin typeface="Helvetica"/>
                          <a:ea typeface="Times New Roman"/>
                          <a:cs typeface="Times New Roman"/>
                        </a:rPr>
                        <a:t>Personal Data</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r>
              <a:tr h="314037">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VIOLATIONS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POLICIES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1099128">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Personal effects including a bank statement </a:t>
                      </a:r>
                      <a:r>
                        <a:rPr lang="en-US" sz="750" b="1" spc="-15">
                          <a:solidFill>
                            <a:srgbClr val="16161D"/>
                          </a:solidFill>
                          <a:latin typeface="Helvetica"/>
                          <a:ea typeface="Times New Roman"/>
                          <a:cs typeface="Times New Roman"/>
                        </a:rPr>
                        <a:t>(3)</a:t>
                      </a:r>
                      <a:r>
                        <a:rPr lang="en-US" sz="750" spc="-15">
                          <a:solidFill>
                            <a:srgbClr val="16161D"/>
                          </a:solidFill>
                          <a:latin typeface="Helvetica"/>
                          <a:ea typeface="Times New Roman"/>
                          <a:cs typeface="Times New Roman"/>
                        </a:rPr>
                        <a:t>, checkbook </a:t>
                      </a:r>
                      <a:r>
                        <a:rPr lang="en-US" sz="750" b="1" spc="-15">
                          <a:solidFill>
                            <a:srgbClr val="16161D"/>
                          </a:solidFill>
                          <a:latin typeface="Helvetica"/>
                          <a:ea typeface="Times New Roman"/>
                          <a:cs typeface="Times New Roman"/>
                        </a:rPr>
                        <a:t>(4)</a:t>
                      </a:r>
                      <a:r>
                        <a:rPr lang="en-US" sz="750" spc="-15">
                          <a:solidFill>
                            <a:srgbClr val="16161D"/>
                          </a:solidFill>
                          <a:latin typeface="Helvetica"/>
                          <a:ea typeface="Times New Roman"/>
                          <a:cs typeface="Times New Roman"/>
                        </a:rPr>
                        <a:t> and mail </a:t>
                      </a:r>
                      <a:r>
                        <a:rPr lang="en-US" sz="750" b="1" spc="-15">
                          <a:solidFill>
                            <a:srgbClr val="16161D"/>
                          </a:solidFill>
                          <a:latin typeface="Helvetica"/>
                          <a:ea typeface="Times New Roman"/>
                          <a:cs typeface="Times New Roman"/>
                        </a:rPr>
                        <a:t>(5)</a:t>
                      </a:r>
                      <a:r>
                        <a:rPr lang="en-US" sz="750" spc="-15">
                          <a:solidFill>
                            <a:srgbClr val="16161D"/>
                          </a:solidFill>
                          <a:latin typeface="Helvetica"/>
                          <a:ea typeface="Times New Roman"/>
                          <a:cs typeface="Times New Roman"/>
                        </a:rPr>
                        <a:t> left on desk. Briefcase </a:t>
                      </a:r>
                      <a:r>
                        <a:rPr lang="en-US" sz="750" b="1" spc="-15">
                          <a:solidFill>
                            <a:srgbClr val="16161D"/>
                          </a:solidFill>
                          <a:latin typeface="Helvetica"/>
                          <a:ea typeface="Times New Roman"/>
                          <a:cs typeface="Times New Roman"/>
                        </a:rPr>
                        <a:t>(6)</a:t>
                      </a:r>
                      <a:r>
                        <a:rPr lang="en-US" sz="750" spc="-15">
                          <a:solidFill>
                            <a:srgbClr val="16161D"/>
                          </a:solidFill>
                          <a:latin typeface="Helvetica"/>
                          <a:ea typeface="Times New Roman"/>
                          <a:cs typeface="Times New Roman"/>
                        </a:rPr>
                        <a:t> left open near desk.</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Bank statements include account numbers and other personal identifiers; mail carries home addresses and could reveal private information; checkbook contains a history of financial transactions. Unlocked briefcases can have items stolen from them if employee leaves the area.</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Lock briefcases and cabinets when away from desk for extended periods.</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Keep all personal effects in a locked briefcase or locked cabinet devoted to personal effects.</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graphicFrame>
        <p:nvGraphicFramePr>
          <p:cNvPr id="8" name="Table 7"/>
          <p:cNvGraphicFramePr>
            <a:graphicFrameLocks noGrp="1"/>
          </p:cNvGraphicFramePr>
          <p:nvPr/>
        </p:nvGraphicFramePr>
        <p:xfrm>
          <a:off x="660400" y="4387849"/>
          <a:ext cx="8693151" cy="1670050"/>
        </p:xfrm>
        <a:graphic>
          <a:graphicData uri="http://schemas.openxmlformats.org/drawingml/2006/table">
            <a:tbl>
              <a:tblPr/>
              <a:tblGrid>
                <a:gridCol w="2897717"/>
                <a:gridCol w="2897717"/>
                <a:gridCol w="2897717"/>
              </a:tblGrid>
              <a:tr h="272661">
                <a:tc gridSpan="3">
                  <a:txBody>
                    <a:bodyPr/>
                    <a:lstStyle/>
                    <a:p>
                      <a:pPr marL="342900" marR="0" lvl="0" indent="-342900">
                        <a:lnSpc>
                          <a:spcPts val="1040"/>
                        </a:lnSpc>
                        <a:spcBef>
                          <a:spcPts val="1595"/>
                        </a:spcBef>
                        <a:spcAft>
                          <a:spcPts val="1595"/>
                        </a:spcAft>
                        <a:buFont typeface="+mj-lt"/>
                        <a:buNone/>
                      </a:pPr>
                      <a:r>
                        <a:rPr lang="en-US" sz="750" b="1" spc="-15" dirty="0">
                          <a:solidFill>
                            <a:srgbClr val="1E2226"/>
                          </a:solidFill>
                          <a:latin typeface="Helvetica"/>
                          <a:ea typeface="Times New Roman"/>
                          <a:cs typeface="Times New Roman"/>
                        </a:rPr>
                        <a:t>Access Tools</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r>
              <a:tr h="272661">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VIOLATIONS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POLICIES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1124728">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Keys </a:t>
                      </a:r>
                      <a:r>
                        <a:rPr lang="en-US" sz="750" b="1" spc="-15">
                          <a:solidFill>
                            <a:srgbClr val="16161D"/>
                          </a:solidFill>
                          <a:latin typeface="Helvetica"/>
                          <a:ea typeface="Times New Roman"/>
                          <a:cs typeface="Times New Roman"/>
                        </a:rPr>
                        <a:t>(7)</a:t>
                      </a:r>
                      <a:r>
                        <a:rPr lang="en-US" sz="750" spc="-15">
                          <a:solidFill>
                            <a:srgbClr val="16161D"/>
                          </a:solidFill>
                          <a:latin typeface="Helvetica"/>
                          <a:ea typeface="Times New Roman"/>
                          <a:cs typeface="Times New Roman"/>
                        </a:rPr>
                        <a:t>, cell phone</a:t>
                      </a:r>
                      <a:r>
                        <a:rPr lang="en-US" sz="750" b="1" spc="-15">
                          <a:solidFill>
                            <a:srgbClr val="16161D"/>
                          </a:solidFill>
                          <a:latin typeface="Helvetica"/>
                          <a:ea typeface="Times New Roman"/>
                          <a:cs typeface="Times New Roman"/>
                        </a:rPr>
                        <a:t>(8)</a:t>
                      </a:r>
                      <a:r>
                        <a:rPr lang="en-US" sz="750" spc="-15">
                          <a:solidFill>
                            <a:srgbClr val="16161D"/>
                          </a:solidFill>
                          <a:latin typeface="Helvetica"/>
                          <a:ea typeface="Times New Roman"/>
                          <a:cs typeface="Times New Roman"/>
                        </a:rPr>
                        <a:t>, PDA </a:t>
                      </a:r>
                      <a:r>
                        <a:rPr lang="en-US" sz="750" b="1" spc="-15">
                          <a:solidFill>
                            <a:srgbClr val="16161D"/>
                          </a:solidFill>
                          <a:latin typeface="Helvetica"/>
                          <a:ea typeface="Times New Roman"/>
                          <a:cs typeface="Times New Roman"/>
                        </a:rPr>
                        <a:t>(9)</a:t>
                      </a:r>
                      <a:r>
                        <a:rPr lang="en-US" sz="750" spc="-15">
                          <a:solidFill>
                            <a:srgbClr val="16161D"/>
                          </a:solidFill>
                          <a:latin typeface="Helvetica"/>
                          <a:ea typeface="Times New Roman"/>
                          <a:cs typeface="Times New Roman"/>
                        </a:rPr>
                        <a:t> and building access card</a:t>
                      </a:r>
                      <a:r>
                        <a:rPr lang="en-US" sz="750" b="1" spc="-15">
                          <a:solidFill>
                            <a:srgbClr val="16161D"/>
                          </a:solidFill>
                          <a:latin typeface="Helvetica"/>
                          <a:ea typeface="Times New Roman"/>
                          <a:cs typeface="Times New Roman"/>
                        </a:rPr>
                        <a:t>(10)</a:t>
                      </a:r>
                      <a:r>
                        <a:rPr lang="en-US" sz="750" spc="-15">
                          <a:solidFill>
                            <a:srgbClr val="16161D"/>
                          </a:solidFill>
                          <a:latin typeface="Helvetica"/>
                          <a:ea typeface="Times New Roman"/>
                          <a:cs typeface="Times New Roman"/>
                        </a:rPr>
                        <a:t> left on desk.</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Cell phones can be stolen or have their call histories compromised. Stolen keys give intruders access to restricted areas of the office. PDAs contain sensitive personal and professional data. Stolen access cards can be used for continued access to the building.</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Keep devices with you, and lock cell phones and </a:t>
                      </a:r>
                      <a:r>
                        <a:rPr lang="en-US" sz="750" spc="-15" dirty="0" err="1">
                          <a:solidFill>
                            <a:srgbClr val="16161D"/>
                          </a:solidFill>
                          <a:latin typeface="Helvetica"/>
                          <a:ea typeface="Times New Roman"/>
                          <a:cs typeface="Times New Roman"/>
                        </a:rPr>
                        <a:t>PDAs</a:t>
                      </a:r>
                      <a:r>
                        <a:rPr lang="en-US" sz="750" spc="-15" dirty="0">
                          <a:solidFill>
                            <a:srgbClr val="16161D"/>
                          </a:solidFill>
                          <a:latin typeface="Helvetica"/>
                          <a:ea typeface="Times New Roman"/>
                          <a:cs typeface="Times New Roman"/>
                        </a:rPr>
                        <a:t> with a pass code.</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Never leave your access cards or keys out anywhere; always keep them with you.</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Notify security staff immediately if access cards or keys are missing.</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sp>
        <p:nvSpPr>
          <p:cNvPr id="9" name="Rectangle 8"/>
          <p:cNvSpPr/>
          <p:nvPr/>
        </p:nvSpPr>
        <p:spPr>
          <a:xfrm>
            <a:off x="498673" y="1225034"/>
            <a:ext cx="926857" cy="369332"/>
          </a:xfrm>
          <a:prstGeom prst="rect">
            <a:avLst/>
          </a:prstGeom>
        </p:spPr>
        <p:txBody>
          <a:bodyPr wrap="none">
            <a:spAutoFit/>
          </a:bodyPr>
          <a:lstStyle/>
          <a:p>
            <a:r>
              <a:rPr lang="en-US" sz="750" b="1" spc="-15" dirty="0" smtClean="0">
                <a:solidFill>
                  <a:srgbClr val="1E2226"/>
                </a:solidFill>
                <a:latin typeface="Helvetica"/>
                <a:ea typeface="Times New Roman"/>
                <a:cs typeface="Times New Roman"/>
              </a:rPr>
              <a:t>Proprietary</a:t>
            </a:r>
            <a:r>
              <a:rPr lang="en-US" b="1" dirty="0" smtClean="0"/>
              <a:t> </a:t>
            </a:r>
            <a:r>
              <a:rPr lang="en-US" sz="750" b="1" spc="-15" dirty="0" smtClean="0">
                <a:solidFill>
                  <a:srgbClr val="1E2226"/>
                </a:solidFill>
                <a:latin typeface="Helvetica"/>
                <a:ea typeface="Times New Roman"/>
                <a:cs typeface="Times New Roman"/>
              </a:rPr>
              <a:t>Data</a:t>
            </a:r>
            <a:endParaRPr lang="en-US" sz="750" b="1" spc="-15" dirty="0">
              <a:solidFill>
                <a:srgbClr val="1E2226"/>
              </a:solidFill>
              <a:latin typeface="Helvetica"/>
              <a:ea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exercise solution (II)</a:t>
            </a:r>
            <a:endParaRPr lang="en-US" dirty="0"/>
          </a:p>
        </p:txBody>
      </p:sp>
      <p:sp>
        <p:nvSpPr>
          <p:cNvPr id="3" name="Date Placeholder 2"/>
          <p:cNvSpPr>
            <a:spLocks noGrp="1"/>
          </p:cNvSpPr>
          <p:nvPr>
            <p:ph type="dt" sz="half" idx="10"/>
          </p:nvPr>
        </p:nvSpPr>
        <p:spPr/>
        <p:txBody>
          <a:bodyPr/>
          <a:lstStyle/>
          <a:p>
            <a:r>
              <a:rPr lang="en-US" smtClean="0"/>
              <a:t>2 December 2014</a:t>
            </a:r>
            <a:endParaRPr lang="en-ZA"/>
          </a:p>
        </p:txBody>
      </p:sp>
      <p:sp>
        <p:nvSpPr>
          <p:cNvPr id="4" name="Footer Placeholder 3"/>
          <p:cNvSpPr>
            <a:spLocks noGrp="1"/>
          </p:cNvSpPr>
          <p:nvPr>
            <p:ph type="ftr" sz="quarter" idx="11"/>
          </p:nvPr>
        </p:nvSpPr>
        <p:spPr/>
        <p:txBody>
          <a:bodyPr/>
          <a:lstStyle/>
          <a:p>
            <a:r>
              <a:rPr lang="en-US" smtClean="0"/>
              <a:t>Copyright © IACT-Africa, 2014. All rights reserved.</a:t>
            </a:r>
            <a:endParaRPr lang="en-ZA"/>
          </a:p>
        </p:txBody>
      </p:sp>
      <p:sp>
        <p:nvSpPr>
          <p:cNvPr id="5" name="Slide Number Placeholder 4"/>
          <p:cNvSpPr>
            <a:spLocks noGrp="1"/>
          </p:cNvSpPr>
          <p:nvPr>
            <p:ph type="sldNum" sz="quarter" idx="12"/>
          </p:nvPr>
        </p:nvSpPr>
        <p:spPr/>
        <p:txBody>
          <a:bodyPr/>
          <a:lstStyle/>
          <a:p>
            <a:fld id="{DCAC5202-DA7F-4595-B405-065363EFAC6E}" type="slidenum">
              <a:rPr lang="en-ZA" smtClean="0"/>
              <a:pPr/>
              <a:t>18</a:t>
            </a:fld>
            <a:endParaRPr lang="en-ZA"/>
          </a:p>
        </p:txBody>
      </p:sp>
      <p:graphicFrame>
        <p:nvGraphicFramePr>
          <p:cNvPr id="6" name="Table 5"/>
          <p:cNvGraphicFramePr>
            <a:graphicFrameLocks noGrp="1"/>
          </p:cNvGraphicFramePr>
          <p:nvPr/>
        </p:nvGraphicFramePr>
        <p:xfrm>
          <a:off x="660400" y="1073149"/>
          <a:ext cx="8464551" cy="1498600"/>
        </p:xfrm>
        <a:graphic>
          <a:graphicData uri="http://schemas.openxmlformats.org/drawingml/2006/table">
            <a:tbl>
              <a:tblPr/>
              <a:tblGrid>
                <a:gridCol w="1835150"/>
                <a:gridCol w="1962150"/>
                <a:gridCol w="4667251"/>
              </a:tblGrid>
              <a:tr h="0">
                <a:tc gridSpan="3">
                  <a:txBody>
                    <a:bodyPr/>
                    <a:lstStyle/>
                    <a:p>
                      <a:pPr marL="342900" marR="0" lvl="0" indent="-342900">
                        <a:lnSpc>
                          <a:spcPts val="1040"/>
                        </a:lnSpc>
                        <a:spcBef>
                          <a:spcPts val="1595"/>
                        </a:spcBef>
                        <a:spcAft>
                          <a:spcPts val="1595"/>
                        </a:spcAft>
                        <a:buFont typeface="+mj-lt"/>
                        <a:buNone/>
                      </a:pPr>
                      <a:r>
                        <a:rPr lang="en-US" sz="750" b="1" spc="-15" dirty="0">
                          <a:solidFill>
                            <a:srgbClr val="1E2226"/>
                          </a:solidFill>
                          <a:latin typeface="Helvetica"/>
                          <a:ea typeface="Times New Roman"/>
                          <a:cs typeface="Times New Roman"/>
                        </a:rPr>
                        <a:t>IT Tools</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r>
              <a:tr h="0">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VIOLATIONS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POLICIES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0">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Applications left open on computer</a:t>
                      </a:r>
                      <a:r>
                        <a:rPr lang="en-US" sz="750" b="1" spc="-15" dirty="0">
                          <a:solidFill>
                            <a:srgbClr val="16161D"/>
                          </a:solidFill>
                          <a:latin typeface="Helvetica"/>
                          <a:ea typeface="Times New Roman"/>
                          <a:cs typeface="Times New Roman"/>
                        </a:rPr>
                        <a:t>(11)</a:t>
                      </a:r>
                      <a:r>
                        <a:rPr lang="en-US" sz="750" spc="-15" dirty="0">
                          <a:solidFill>
                            <a:srgbClr val="16161D"/>
                          </a:solidFill>
                          <a:latin typeface="Helvetica"/>
                          <a:ea typeface="Times New Roman"/>
                          <a:cs typeface="Times New Roman"/>
                        </a:rPr>
                        <a:t>, CD left in computer </a:t>
                      </a:r>
                      <a:r>
                        <a:rPr lang="en-US" sz="750" b="1" spc="-15" dirty="0">
                          <a:solidFill>
                            <a:srgbClr val="16161D"/>
                          </a:solidFill>
                          <a:latin typeface="Helvetica"/>
                          <a:ea typeface="Times New Roman"/>
                          <a:cs typeface="Times New Roman"/>
                        </a:rPr>
                        <a:t>(12)</a:t>
                      </a:r>
                      <a:r>
                        <a:rPr lang="en-US" sz="750" spc="-15" dirty="0">
                          <a:solidFill>
                            <a:srgbClr val="16161D"/>
                          </a:solidFill>
                          <a:latin typeface="Helvetica"/>
                          <a:ea typeface="Times New Roman"/>
                          <a:cs typeface="Times New Roman"/>
                        </a:rPr>
                        <a:t>, passwords on sticky note displayed on monitor stand </a:t>
                      </a:r>
                      <a:r>
                        <a:rPr lang="en-US" sz="750" b="1" spc="-15" dirty="0">
                          <a:solidFill>
                            <a:srgbClr val="16161D"/>
                          </a:solidFill>
                          <a:latin typeface="Helvetica"/>
                          <a:ea typeface="Times New Roman"/>
                          <a:cs typeface="Times New Roman"/>
                        </a:rPr>
                        <a:t>(13)</a:t>
                      </a:r>
                      <a:r>
                        <a:rPr lang="en-US" sz="750" spc="-15" dirty="0">
                          <a:solidFill>
                            <a:srgbClr val="16161D"/>
                          </a:solidFill>
                          <a:latin typeface="Helvetica"/>
                          <a:ea typeface="Times New Roman"/>
                          <a:cs typeface="Times New Roman"/>
                        </a:rPr>
                        <a:t>, printouts left in printer </a:t>
                      </a:r>
                      <a:r>
                        <a:rPr lang="en-US" sz="750" b="1" spc="-15" dirty="0">
                          <a:solidFill>
                            <a:srgbClr val="16161D"/>
                          </a:solidFill>
                          <a:latin typeface="Helvetica"/>
                          <a:ea typeface="Times New Roman"/>
                          <a:cs typeface="Times New Roman"/>
                        </a:rPr>
                        <a:t>(14)</a:t>
                      </a:r>
                      <a:r>
                        <a:rPr lang="en-US" sz="750" spc="-15" dirty="0">
                          <a:solidFill>
                            <a:srgbClr val="16161D"/>
                          </a:solidFill>
                          <a:latin typeface="Helvetica"/>
                          <a:ea typeface="Times New Roman"/>
                          <a:cs typeface="Times New Roman"/>
                        </a:rPr>
                        <a:t>.</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Access to personal or sensitive corporate e-mail or passwords can allow ongoing access and intrusion. CD left in drive and data on printouts can be stolen. Cache files for applications and printer can yield sensitive data one might have thought wasn't preserved.</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Close applications and turn off your monitor when you leave your desk.</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Do not leave portable media such as CDs or floppy disks in drives.</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Enable a password-protected screen saver.</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Turn off your computer when you leave for extended periods.</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Never write your passwords on a sticky note nor try to hide them anywhere in your office.</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Remove printouts from printers before leaving your office.</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Shred sensitive printouts when you are done with them.</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Clear cache files on computer and memory on devices like printers regularly.</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graphicFrame>
        <p:nvGraphicFramePr>
          <p:cNvPr id="7" name="Table 6"/>
          <p:cNvGraphicFramePr>
            <a:graphicFrameLocks noGrp="1"/>
          </p:cNvGraphicFramePr>
          <p:nvPr/>
        </p:nvGraphicFramePr>
        <p:xfrm>
          <a:off x="660400" y="2597149"/>
          <a:ext cx="7893051" cy="1244600"/>
        </p:xfrm>
        <a:graphic>
          <a:graphicData uri="http://schemas.openxmlformats.org/drawingml/2006/table">
            <a:tbl>
              <a:tblPr/>
              <a:tblGrid>
                <a:gridCol w="1739900"/>
                <a:gridCol w="2038350"/>
                <a:gridCol w="4114801"/>
              </a:tblGrid>
              <a:tr h="0">
                <a:tc gridSpan="3">
                  <a:txBody>
                    <a:bodyPr/>
                    <a:lstStyle/>
                    <a:p>
                      <a:pPr marL="342900" marR="0" lvl="0" indent="-342900">
                        <a:lnSpc>
                          <a:spcPts val="1040"/>
                        </a:lnSpc>
                        <a:spcBef>
                          <a:spcPts val="1595"/>
                        </a:spcBef>
                        <a:spcAft>
                          <a:spcPts val="1595"/>
                        </a:spcAft>
                        <a:buFont typeface="+mj-lt"/>
                        <a:buNone/>
                      </a:pPr>
                      <a:r>
                        <a:rPr lang="en-US" sz="750" b="1" spc="-15" dirty="0">
                          <a:solidFill>
                            <a:srgbClr val="1E2226"/>
                          </a:solidFill>
                          <a:latin typeface="Helvetica"/>
                          <a:ea typeface="Times New Roman"/>
                          <a:cs typeface="Times New Roman"/>
                        </a:rPr>
                        <a:t>Spatial </a:t>
                      </a:r>
                      <a:r>
                        <a:rPr lang="en-US" sz="750" b="1" spc="-15" dirty="0" err="1">
                          <a:solidFill>
                            <a:srgbClr val="1E2226"/>
                          </a:solidFill>
                          <a:latin typeface="Helvetica"/>
                          <a:ea typeface="Times New Roman"/>
                          <a:cs typeface="Times New Roman"/>
                        </a:rPr>
                        <a:t>Misconfigurations</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r>
              <a:tr h="0">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VIOLATIONS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POLICIES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0">
                <a:tc>
                  <a:txBody>
                    <a:bodyPr/>
                    <a:lstStyle/>
                    <a:p>
                      <a:pPr marL="0" marR="0">
                        <a:lnSpc>
                          <a:spcPts val="1040"/>
                        </a:lnSpc>
                        <a:spcBef>
                          <a:spcPts val="0"/>
                        </a:spcBef>
                        <a:spcAft>
                          <a:spcPts val="0"/>
                        </a:spcAft>
                      </a:pPr>
                      <a:r>
                        <a:rPr lang="en-US" sz="750" spc="-15" dirty="0">
                          <a:solidFill>
                            <a:srgbClr val="16161D"/>
                          </a:solidFill>
                          <a:latin typeface="Helvetica"/>
                          <a:ea typeface="Times New Roman"/>
                          <a:cs typeface="Times New Roman"/>
                        </a:rPr>
                        <a:t>Desk positioned so it's partially exposed to window and view from the hallway</a:t>
                      </a:r>
                      <a:r>
                        <a:rPr lang="en-US" sz="750" b="1" spc="-15" dirty="0">
                          <a:solidFill>
                            <a:srgbClr val="16161D"/>
                          </a:solidFill>
                          <a:latin typeface="Helvetica"/>
                          <a:ea typeface="Times New Roman"/>
                          <a:cs typeface="Times New Roman"/>
                        </a:rPr>
                        <a:t>(15)</a:t>
                      </a:r>
                      <a:r>
                        <a:rPr lang="en-US" sz="750" spc="-15" dirty="0">
                          <a:solidFill>
                            <a:srgbClr val="16161D"/>
                          </a:solidFill>
                          <a:latin typeface="Helvetica"/>
                          <a:ea typeface="Times New Roman"/>
                          <a:cs typeface="Times New Roman"/>
                        </a:rPr>
                        <a:t>. Whiteboard with sensitive data on it viewable from hallway and window</a:t>
                      </a:r>
                      <a:r>
                        <a:rPr lang="en-US" sz="750" b="1" spc="-15" dirty="0">
                          <a:solidFill>
                            <a:srgbClr val="16161D"/>
                          </a:solidFill>
                          <a:latin typeface="Helvetica"/>
                          <a:ea typeface="Times New Roman"/>
                          <a:cs typeface="Times New Roman"/>
                        </a:rPr>
                        <a:t>(16)</a:t>
                      </a:r>
                      <a:r>
                        <a:rPr lang="en-US" sz="750" spc="-15" dirty="0">
                          <a:solidFill>
                            <a:srgbClr val="16161D"/>
                          </a:solidFill>
                          <a:latin typeface="Helvetica"/>
                          <a:ea typeface="Times New Roman"/>
                          <a:cs typeface="Times New Roman"/>
                        </a:rPr>
                        <a:t>.</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Window exposure could enable spying from other buildings. Hallway exposure could allow unauthorized access if data, such as a password, is written on a whiteboard.</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Desks and furniture should be positioned so that sensitive material is not visible from either the windows or the hallway.</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Close blinds on windows.</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Use a screen filter to minimize the viewing angle on a computer monitor.</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Erase whiteboards; if data on whiteboards needs to be saved, use electronic whiteboards or employ shutters.</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graphicFrame>
        <p:nvGraphicFramePr>
          <p:cNvPr id="8" name="Table 7"/>
          <p:cNvGraphicFramePr>
            <a:graphicFrameLocks noGrp="1"/>
          </p:cNvGraphicFramePr>
          <p:nvPr/>
        </p:nvGraphicFramePr>
        <p:xfrm>
          <a:off x="698500" y="4057649"/>
          <a:ext cx="8312151" cy="1498600"/>
        </p:xfrm>
        <a:graphic>
          <a:graphicData uri="http://schemas.openxmlformats.org/drawingml/2006/table">
            <a:tbl>
              <a:tblPr/>
              <a:tblGrid>
                <a:gridCol w="1739900"/>
                <a:gridCol w="2000250"/>
                <a:gridCol w="4572001"/>
              </a:tblGrid>
              <a:tr h="0">
                <a:tc gridSpan="3">
                  <a:txBody>
                    <a:bodyPr/>
                    <a:lstStyle/>
                    <a:p>
                      <a:pPr marL="342900" marR="0" lvl="0" indent="-342900">
                        <a:lnSpc>
                          <a:spcPts val="1040"/>
                        </a:lnSpc>
                        <a:spcBef>
                          <a:spcPts val="1595"/>
                        </a:spcBef>
                        <a:spcAft>
                          <a:spcPts val="1595"/>
                        </a:spcAft>
                        <a:buFont typeface="+mj-lt"/>
                        <a:buNone/>
                      </a:pPr>
                      <a:r>
                        <a:rPr lang="en-US" sz="750" b="1" spc="-15" dirty="0">
                          <a:solidFill>
                            <a:srgbClr val="1E2226"/>
                          </a:solidFill>
                          <a:latin typeface="Helvetica"/>
                          <a:ea typeface="Times New Roman"/>
                          <a:cs typeface="Times New Roman"/>
                        </a:rPr>
                        <a:t>Beyond Desk</a:t>
                      </a:r>
                      <a:endParaRPr lang="en-US" sz="1100" dirty="0">
                        <a:latin typeface="Calibri"/>
                        <a:ea typeface="Calibri"/>
                        <a:cs typeface="Times New Roman"/>
                      </a:endParaRPr>
                    </a:p>
                  </a:txBody>
                  <a:tcPr marL="38100" marR="38100" marT="38100" marB="3810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r>
              <a:tr h="0">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VIOLATIONS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RISK</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SUGGESTED POLICIES</a:t>
                      </a:r>
                      <a:endParaRPr lang="en-US" sz="1100">
                        <a:latin typeface="Calibri"/>
                        <a:ea typeface="Calibri"/>
                        <a:cs typeface="Times New Roman"/>
                      </a:endParaRPr>
                    </a:p>
                  </a:txBody>
                  <a:tcPr marL="38100" marR="38100" marT="38100" marB="38100" anchor="ctr">
                    <a:lnL>
                      <a:noFill/>
                    </a:lnL>
                    <a:lnR>
                      <a:noFill/>
                    </a:lnR>
                    <a:lnT>
                      <a:noFill/>
                    </a:lnT>
                    <a:lnB>
                      <a:noFill/>
                    </a:lnB>
                    <a:solidFill>
                      <a:srgbClr val="FFFFFF"/>
                    </a:solidFill>
                  </a:tcPr>
                </a:tc>
              </a:tr>
              <a:tr h="0">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File cabinet drawer open </a:t>
                      </a:r>
                      <a:r>
                        <a:rPr lang="en-US" sz="750" b="1" spc="-15">
                          <a:solidFill>
                            <a:srgbClr val="16161D"/>
                          </a:solidFill>
                          <a:latin typeface="Helvetica"/>
                          <a:ea typeface="Times New Roman"/>
                          <a:cs typeface="Times New Roman"/>
                        </a:rPr>
                        <a:t>(17)</a:t>
                      </a:r>
                      <a:r>
                        <a:rPr lang="en-US" sz="750" spc="-15">
                          <a:solidFill>
                            <a:srgbClr val="16161D"/>
                          </a:solidFill>
                          <a:latin typeface="Helvetica"/>
                          <a:ea typeface="Times New Roman"/>
                          <a:cs typeface="Times New Roman"/>
                        </a:rPr>
                        <a:t> and keys left in lock </a:t>
                      </a:r>
                      <a:r>
                        <a:rPr lang="en-US" sz="750" b="1" spc="-15">
                          <a:solidFill>
                            <a:srgbClr val="16161D"/>
                          </a:solidFill>
                          <a:latin typeface="Helvetica"/>
                          <a:ea typeface="Times New Roman"/>
                          <a:cs typeface="Times New Roman"/>
                        </a:rPr>
                        <a:t>(18)</a:t>
                      </a:r>
                      <a:r>
                        <a:rPr lang="en-US" sz="750" spc="-15">
                          <a:solidFill>
                            <a:srgbClr val="16161D"/>
                          </a:solidFill>
                          <a:latin typeface="Helvetica"/>
                          <a:ea typeface="Times New Roman"/>
                          <a:cs typeface="Times New Roman"/>
                        </a:rPr>
                        <a:t>. Trash bin contains loose-leaf paper</a:t>
                      </a:r>
                      <a:r>
                        <a:rPr lang="en-US" sz="750" b="1" spc="-15">
                          <a:solidFill>
                            <a:srgbClr val="16161D"/>
                          </a:solidFill>
                          <a:latin typeface="Helvetica"/>
                          <a:ea typeface="Times New Roman"/>
                          <a:cs typeface="Times New Roman"/>
                        </a:rPr>
                        <a:t>(19)</a:t>
                      </a:r>
                      <a:r>
                        <a:rPr lang="en-US" sz="750" spc="-15">
                          <a:solidFill>
                            <a:srgbClr val="16161D"/>
                          </a:solidFill>
                          <a:latin typeface="Helvetica"/>
                          <a:ea typeface="Times New Roman"/>
                          <a:cs typeface="Times New Roman"/>
                        </a:rPr>
                        <a:t>. Bookshelf contains binders with sensitive information </a:t>
                      </a:r>
                      <a:r>
                        <a:rPr lang="en-US" sz="750" b="1" spc="-15">
                          <a:solidFill>
                            <a:srgbClr val="16161D"/>
                          </a:solidFill>
                          <a:latin typeface="Helvetica"/>
                          <a:ea typeface="Times New Roman"/>
                          <a:cs typeface="Times New Roman"/>
                        </a:rPr>
                        <a:t>(20)</a:t>
                      </a:r>
                      <a:r>
                        <a:rPr lang="en-US" sz="750" spc="-15">
                          <a:solidFill>
                            <a:srgbClr val="16161D"/>
                          </a:solidFill>
                          <a:latin typeface="Helvetica"/>
                          <a:ea typeface="Times New Roman"/>
                          <a:cs typeface="Times New Roman"/>
                        </a:rPr>
                        <a:t>.</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0" marR="0">
                        <a:lnSpc>
                          <a:spcPts val="1040"/>
                        </a:lnSpc>
                        <a:spcBef>
                          <a:spcPts val="0"/>
                        </a:spcBef>
                        <a:spcAft>
                          <a:spcPts val="0"/>
                        </a:spcAft>
                      </a:pPr>
                      <a:r>
                        <a:rPr lang="en-US" sz="750" spc="-15">
                          <a:solidFill>
                            <a:srgbClr val="16161D"/>
                          </a:solidFill>
                          <a:latin typeface="Helvetica"/>
                          <a:ea typeface="Times New Roman"/>
                          <a:cs typeface="Times New Roman"/>
                        </a:rPr>
                        <a:t>Folders in cabinet are eminently stealable. Keys allow for ongoing access and the ability to return files, so it's hard to detect theft. E-mails, other sensitive paper in trash bin can be stolen after-hours or found in the Dumpster outside. Binders on shelf, clearly marked as sensitive, are also available for "borrowing," making the theft of the information hard to detect.</a:t>
                      </a:r>
                      <a:endParaRPr lang="en-US" sz="1100">
                        <a:latin typeface="Calibri"/>
                        <a:ea typeface="Calibri"/>
                        <a:cs typeface="Times New Roman"/>
                      </a:endParaRPr>
                    </a:p>
                  </a:txBody>
                  <a:tcPr marL="38100" marR="38100" marT="38100" marB="38100">
                    <a:lnL>
                      <a:noFill/>
                    </a:lnL>
                    <a:lnR>
                      <a:noFill/>
                    </a:lnR>
                    <a:lnT>
                      <a:noFill/>
                    </a:lnT>
                    <a:lnB>
                      <a:noFill/>
                    </a:lnB>
                    <a:solidFill>
                      <a:srgbClr val="FFFFFF"/>
                    </a:solidFill>
                  </a:tcPr>
                </a:tc>
                <a:tc>
                  <a:txBody>
                    <a:bodyPr/>
                    <a:lstStyle/>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Do not use bookshelves to store binders with sensitive information. Label those binders prosaically and lock them up.</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Arrange folders in file cabinets so that the least sensitive are in front, most sensitive in back.</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Keep file cabinets closed and locked. Do not leave keys in their locks.</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Shred paper before throwing it away. Participate in a </a:t>
                      </a:r>
                      <a:r>
                        <a:rPr lang="en-US" sz="750" spc="-15" dirty="0" err="1">
                          <a:solidFill>
                            <a:srgbClr val="16161D"/>
                          </a:solidFill>
                          <a:latin typeface="Helvetica"/>
                          <a:ea typeface="Times New Roman"/>
                          <a:cs typeface="Times New Roman"/>
                        </a:rPr>
                        <a:t>corporatewide</a:t>
                      </a:r>
                      <a:r>
                        <a:rPr lang="en-US" sz="750" spc="-15" dirty="0">
                          <a:solidFill>
                            <a:srgbClr val="16161D"/>
                          </a:solidFill>
                          <a:latin typeface="Helvetica"/>
                          <a:ea typeface="Times New Roman"/>
                          <a:cs typeface="Times New Roman"/>
                        </a:rPr>
                        <a:t> shredding program.</a:t>
                      </a:r>
                      <a:endParaRPr lang="en-US" sz="1100" dirty="0">
                        <a:latin typeface="Calibri"/>
                        <a:ea typeface="Calibri"/>
                        <a:cs typeface="Times New Roman"/>
                      </a:endParaRPr>
                    </a:p>
                    <a:p>
                      <a:pPr marL="342900" marR="0" lvl="0" indent="-342900">
                        <a:lnSpc>
                          <a:spcPts val="1040"/>
                        </a:lnSpc>
                        <a:spcBef>
                          <a:spcPts val="0"/>
                        </a:spcBef>
                        <a:spcAft>
                          <a:spcPts val="0"/>
                        </a:spcAft>
                        <a:buSzPts val="1000"/>
                        <a:buFont typeface="Symbol"/>
                        <a:buChar char=""/>
                        <a:tabLst>
                          <a:tab pos="457200" algn="l"/>
                        </a:tabLst>
                      </a:pPr>
                      <a:r>
                        <a:rPr lang="en-US" sz="750" spc="-15" dirty="0">
                          <a:solidFill>
                            <a:srgbClr val="16161D"/>
                          </a:solidFill>
                          <a:latin typeface="Helvetica"/>
                          <a:ea typeface="Times New Roman"/>
                          <a:cs typeface="Times New Roman"/>
                        </a:rPr>
                        <a:t>Lock your office door when you're gone for extended periods.</a:t>
                      </a:r>
                      <a:endParaRPr lang="en-US" sz="1100" dirty="0">
                        <a:latin typeface="Calibri"/>
                        <a:ea typeface="Calibri"/>
                        <a:cs typeface="Times New Roman"/>
                      </a:endParaRPr>
                    </a:p>
                  </a:txBody>
                  <a:tcPr marL="38100" marR="38100" marT="38100" marB="38100">
                    <a:lnL>
                      <a:noFill/>
                    </a:lnL>
                    <a:lnR>
                      <a:noFill/>
                    </a:lnR>
                    <a:lnT>
                      <a:noFill/>
                    </a:lnT>
                    <a:lnB>
                      <a:noFill/>
                    </a:lnB>
                    <a:solidFill>
                      <a:srgbClr val="FFFFFF"/>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Open computer data breach</a:t>
            </a:r>
            <a:endParaRPr lang="en-US" dirty="0"/>
          </a:p>
        </p:txBody>
      </p:sp>
      <p:pic>
        <p:nvPicPr>
          <p:cNvPr id="2050" name="Picture 2"/>
          <p:cNvPicPr>
            <a:picLocks noChangeAspect="1" noChangeArrowheads="1"/>
          </p:cNvPicPr>
          <p:nvPr/>
        </p:nvPicPr>
        <p:blipFill>
          <a:blip r:embed="rId3" cstate="email"/>
          <a:srcRect/>
          <a:stretch>
            <a:fillRect/>
          </a:stretch>
        </p:blipFill>
        <p:spPr bwMode="auto">
          <a:xfrm>
            <a:off x="561705" y="1072168"/>
            <a:ext cx="8739049" cy="5280061"/>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2</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Sticky notes with PI data breach</a:t>
            </a:r>
            <a:endParaRPr lang="en-US" dirty="0"/>
          </a:p>
        </p:txBody>
      </p:sp>
      <p:pic>
        <p:nvPicPr>
          <p:cNvPr id="3074" name="Picture 2"/>
          <p:cNvPicPr>
            <a:picLocks noChangeAspect="1" noChangeArrowheads="1"/>
          </p:cNvPicPr>
          <p:nvPr/>
        </p:nvPicPr>
        <p:blipFill>
          <a:blip r:embed="rId3" cstate="email"/>
          <a:srcRect/>
          <a:stretch>
            <a:fillRect/>
          </a:stretch>
        </p:blipFill>
        <p:spPr bwMode="auto">
          <a:xfrm>
            <a:off x="577850" y="990600"/>
            <a:ext cx="8585200" cy="5314950"/>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3</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Confidential documents data breach</a:t>
            </a:r>
            <a:endParaRPr lang="en-US" dirty="0"/>
          </a:p>
        </p:txBody>
      </p:sp>
      <p:pic>
        <p:nvPicPr>
          <p:cNvPr id="4098" name="Picture 2"/>
          <p:cNvPicPr>
            <a:picLocks noChangeAspect="1" noChangeArrowheads="1"/>
          </p:cNvPicPr>
          <p:nvPr/>
        </p:nvPicPr>
        <p:blipFill>
          <a:blip r:embed="rId3" cstate="email"/>
          <a:srcRect/>
          <a:stretch>
            <a:fillRect/>
          </a:stretch>
        </p:blipFill>
        <p:spPr bwMode="auto">
          <a:xfrm>
            <a:off x="908050" y="1066801"/>
            <a:ext cx="8255000" cy="5160335"/>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4</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Waste / recycle bin data breach</a:t>
            </a:r>
            <a:endParaRPr lang="en-US" dirty="0"/>
          </a:p>
        </p:txBody>
      </p:sp>
      <p:pic>
        <p:nvPicPr>
          <p:cNvPr id="6147" name="Picture 3"/>
          <p:cNvPicPr>
            <a:picLocks noChangeAspect="1" noChangeArrowheads="1"/>
          </p:cNvPicPr>
          <p:nvPr/>
        </p:nvPicPr>
        <p:blipFill>
          <a:blip r:embed="rId3" cstate="email"/>
          <a:srcRect/>
          <a:stretch>
            <a:fillRect/>
          </a:stretch>
        </p:blipFill>
        <p:spPr bwMode="auto">
          <a:xfrm>
            <a:off x="660400" y="990601"/>
            <a:ext cx="8502650" cy="5294269"/>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5</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Smartphone unsecured data breach</a:t>
            </a:r>
            <a:endParaRPr lang="en-US" dirty="0"/>
          </a:p>
        </p:txBody>
      </p:sp>
      <p:pic>
        <p:nvPicPr>
          <p:cNvPr id="7170" name="Picture 2"/>
          <p:cNvPicPr>
            <a:picLocks noChangeAspect="1" noChangeArrowheads="1"/>
          </p:cNvPicPr>
          <p:nvPr/>
        </p:nvPicPr>
        <p:blipFill>
          <a:blip r:embed="rId3" cstate="email"/>
          <a:srcRect/>
          <a:stretch>
            <a:fillRect/>
          </a:stretch>
        </p:blipFill>
        <p:spPr bwMode="auto">
          <a:xfrm>
            <a:off x="742950" y="990600"/>
            <a:ext cx="8502650" cy="5190198"/>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6</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Physical security at risk</a:t>
            </a:r>
            <a:br>
              <a:rPr lang="en-US" dirty="0" smtClean="0"/>
            </a:br>
            <a:r>
              <a:rPr lang="en-US" dirty="0" smtClean="0"/>
              <a:t> – potential data breach</a:t>
            </a:r>
            <a:endParaRPr lang="en-US" dirty="0"/>
          </a:p>
        </p:txBody>
      </p:sp>
      <p:pic>
        <p:nvPicPr>
          <p:cNvPr id="8194" name="Picture 2"/>
          <p:cNvPicPr>
            <a:picLocks noChangeAspect="1" noChangeArrowheads="1"/>
          </p:cNvPicPr>
          <p:nvPr/>
        </p:nvPicPr>
        <p:blipFill>
          <a:blip r:embed="rId3" cstate="email"/>
          <a:srcRect/>
          <a:stretch>
            <a:fillRect/>
          </a:stretch>
        </p:blipFill>
        <p:spPr bwMode="auto">
          <a:xfrm>
            <a:off x="660400" y="1295401"/>
            <a:ext cx="8502650" cy="5133551"/>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7</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Unsecured items </a:t>
            </a:r>
            <a:br>
              <a:rPr lang="en-US" dirty="0" smtClean="0"/>
            </a:br>
            <a:r>
              <a:rPr lang="en-US" dirty="0" smtClean="0"/>
              <a:t>– potential data breach</a:t>
            </a:r>
            <a:endParaRPr lang="en-US" dirty="0"/>
          </a:p>
        </p:txBody>
      </p:sp>
      <p:pic>
        <p:nvPicPr>
          <p:cNvPr id="9218" name="Picture 2"/>
          <p:cNvPicPr>
            <a:picLocks noChangeAspect="1" noChangeArrowheads="1"/>
          </p:cNvPicPr>
          <p:nvPr/>
        </p:nvPicPr>
        <p:blipFill>
          <a:blip r:embed="rId3" cstate="email"/>
          <a:srcRect/>
          <a:stretch>
            <a:fillRect/>
          </a:stretch>
        </p:blipFill>
        <p:spPr bwMode="auto">
          <a:xfrm>
            <a:off x="888272" y="1228413"/>
            <a:ext cx="8270059" cy="4990638"/>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8</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Open file access </a:t>
            </a:r>
            <a:br>
              <a:rPr lang="en-US" dirty="0" smtClean="0"/>
            </a:br>
            <a:r>
              <a:rPr lang="en-US" dirty="0" smtClean="0"/>
              <a:t>– potential data breach</a:t>
            </a:r>
            <a:endParaRPr lang="en-US" dirty="0"/>
          </a:p>
        </p:txBody>
      </p:sp>
      <p:pic>
        <p:nvPicPr>
          <p:cNvPr id="10242" name="Picture 2"/>
          <p:cNvPicPr>
            <a:picLocks noChangeAspect="1" noChangeArrowheads="1"/>
          </p:cNvPicPr>
          <p:nvPr/>
        </p:nvPicPr>
        <p:blipFill>
          <a:blip r:embed="rId3" cstate="email"/>
          <a:srcRect/>
          <a:stretch>
            <a:fillRect/>
          </a:stretch>
        </p:blipFill>
        <p:spPr bwMode="auto">
          <a:xfrm>
            <a:off x="742950" y="1295401"/>
            <a:ext cx="8255000" cy="4921275"/>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smtClean="0"/>
              <a:t>Copyright © IACT-Africa, 2014. All rights reserved.</a:t>
            </a:r>
            <a:endParaRPr lang="en-ZA" dirty="0"/>
          </a:p>
        </p:txBody>
      </p:sp>
      <p:sp>
        <p:nvSpPr>
          <p:cNvPr id="6" name="Slide Number Placeholder 5"/>
          <p:cNvSpPr>
            <a:spLocks noGrp="1"/>
          </p:cNvSpPr>
          <p:nvPr>
            <p:ph type="sldNum" sz="quarter" idx="12"/>
          </p:nvPr>
        </p:nvSpPr>
        <p:spPr/>
        <p:txBody>
          <a:bodyPr/>
          <a:lstStyle/>
          <a:p>
            <a:fld id="{9AD92BC2-C8E1-403A-BBAD-E32492D4A967}" type="slidenum">
              <a:rPr lang="en-ZA" smtClean="0"/>
              <a:pPr/>
              <a:t>9</a:t>
            </a:fld>
            <a:endParaRPr lang="en-ZA"/>
          </a:p>
        </p:txBody>
      </p:sp>
      <p:sp>
        <p:nvSpPr>
          <p:cNvPr id="7" name="Date Placeholder 6"/>
          <p:cNvSpPr>
            <a:spLocks noGrp="1"/>
          </p:cNvSpPr>
          <p:nvPr>
            <p:ph type="dt" sz="half" idx="10"/>
          </p:nvPr>
        </p:nvSpPr>
        <p:spPr/>
        <p:txBody>
          <a:bodyPr/>
          <a:lstStyle/>
          <a:p>
            <a:r>
              <a:rPr lang="en-US" smtClean="0"/>
              <a:t>2 December 2014</a:t>
            </a:r>
            <a:endParaRPr lang="en-Z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TotalTime>
  <Words>1058</Words>
  <Application>Microsoft Office PowerPoint</Application>
  <PresentationFormat>A4 Paper (210x297 mm)</PresentationFormat>
  <Paragraphs>153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POPI: why should I care?   Examples and  observation exercise</vt:lpstr>
      <vt:lpstr>Open computer data breach</vt:lpstr>
      <vt:lpstr>Sticky notes with PI data breach</vt:lpstr>
      <vt:lpstr>Confidential documents data breach</vt:lpstr>
      <vt:lpstr>Waste / recycle bin data breach</vt:lpstr>
      <vt:lpstr>Smartphone unsecured data breach</vt:lpstr>
      <vt:lpstr>Physical security at risk  – potential data breach</vt:lpstr>
      <vt:lpstr>Unsecured items  – potential data breach</vt:lpstr>
      <vt:lpstr>Open file access  – potential data breach</vt:lpstr>
      <vt:lpstr>Vulnerable USB data  – potential data breach</vt:lpstr>
      <vt:lpstr>Unsecured access card  – potential data breach</vt:lpstr>
      <vt:lpstr>Forgotten printer document  – potential data breach</vt:lpstr>
      <vt:lpstr>Forgotten PI on the whiteboard  – potential data breach</vt:lpstr>
      <vt:lpstr>OK, now the real test……</vt:lpstr>
      <vt:lpstr>Slide 15</vt:lpstr>
      <vt:lpstr>Slide 16</vt:lpstr>
      <vt:lpstr>Observation exercise solution (I)</vt:lpstr>
      <vt:lpstr>Observation exercise solution (II)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Peter Tobin, CGEIT, PMIITPSA, PMP</dc:creator>
  <cp:lastModifiedBy>Peter</cp:lastModifiedBy>
  <cp:revision>36</cp:revision>
  <dcterms:created xsi:type="dcterms:W3CDTF">2014-11-07T04:33:47Z</dcterms:created>
  <dcterms:modified xsi:type="dcterms:W3CDTF">2015-02-06T12:46:48Z</dcterms:modified>
</cp:coreProperties>
</file>